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14" r:id="rId16"/>
    <p:sldId id="315" r:id="rId17"/>
    <p:sldId id="272" r:id="rId18"/>
    <p:sldId id="273" r:id="rId19"/>
    <p:sldId id="274" r:id="rId20"/>
    <p:sldId id="275" r:id="rId21"/>
    <p:sldId id="276" r:id="rId22"/>
    <p:sldId id="277" r:id="rId23"/>
    <p:sldId id="278" r:id="rId24"/>
    <p:sldId id="279" r:id="rId25"/>
    <p:sldId id="313"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16" r:id="rId51"/>
    <p:sldId id="305" r:id="rId52"/>
    <p:sldId id="306" r:id="rId53"/>
    <p:sldId id="307" r:id="rId54"/>
    <p:sldId id="308" r:id="rId55"/>
    <p:sldId id="309" r:id="rId56"/>
    <p:sldId id="310" r:id="rId57"/>
    <p:sldId id="311" r:id="rId58"/>
    <p:sldId id="312" r:id="rId59"/>
  </p:sldIdLst>
  <p:sldSz cx="18288000" cy="10287000"/>
  <p:notesSz cx="6858000" cy="9144000"/>
  <p:embeddedFontLst>
    <p:embeddedFont>
      <p:font typeface="Open Sans" panose="020B0606030504020204" pitchFamily="34" charset="0"/>
      <p:regular r:id="rId60"/>
      <p:bold r:id="rId61"/>
    </p:embeddedFont>
    <p:embeddedFont>
      <p:font typeface="Open Sans Bold" panose="020B0806030504020204" charset="0"/>
      <p:regular r:id="rId62"/>
    </p:embeddedFont>
    <p:embeddedFont>
      <p:font typeface="Open Sans Italics" panose="020B0604020202020204" charset="0"/>
      <p:regular r:id="rId63"/>
    </p:embeddedFont>
    <p:embeddedFont>
      <p:font typeface="Public Sans" panose="020B0604020202020204" charset="-93"/>
      <p:regular r:id="rId64"/>
    </p:embeddedFont>
    <p:embeddedFont>
      <p:font typeface="Public Sans Bold" panose="020B0604020202020204" charset="-93"/>
      <p:regular r:id="rId65"/>
    </p:embeddedFont>
    <p:embeddedFont>
      <p:font typeface="Tex Gyre Bonum" panose="020B0604020202020204" charset="-93"/>
      <p:regular r:id="rId66"/>
    </p:embeddedFont>
    <p:embeddedFont>
      <p:font typeface="Tex Gyre Bonum Bold" panose="020B0604020202020204" charset="-93"/>
      <p:regular r:id="rId67"/>
    </p:embeddedFont>
    <p:embeddedFont>
      <p:font typeface="Tex Gyre Pagella" panose="020B0604020202020204" charset="-93"/>
      <p:regular r:id="rId68"/>
    </p:embeddedFont>
    <p:embeddedFont>
      <p:font typeface="Tex Gyre Pagella Bold" panose="020B0604020202020204" charset="-9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22" autoAdjust="0"/>
  </p:normalViewPr>
  <p:slideViewPr>
    <p:cSldViewPr>
      <p:cViewPr varScale="1">
        <p:scale>
          <a:sx n="53" d="100"/>
          <a:sy n="53" d="100"/>
        </p:scale>
        <p:origin x="81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sv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400000">
            <a:off x="6522478" y="2413134"/>
            <a:ext cx="10287000" cy="5460732"/>
          </a:xfrm>
          <a:custGeom>
            <a:avLst/>
            <a:gdLst/>
            <a:ahLst/>
            <a:cxnLst/>
            <a:rect l="l" t="t" r="r" b="b"/>
            <a:pathLst>
              <a:path w="10287000" h="5460732">
                <a:moveTo>
                  <a:pt x="0" y="5460732"/>
                </a:moveTo>
                <a:lnTo>
                  <a:pt x="0" y="0"/>
                </a:lnTo>
                <a:lnTo>
                  <a:pt x="10287000" y="0"/>
                </a:lnTo>
                <a:lnTo>
                  <a:pt x="10287000" y="5460732"/>
                </a:lnTo>
                <a:lnTo>
                  <a:pt x="0" y="5460732"/>
                </a:lnTo>
                <a:close/>
              </a:path>
            </a:pathLst>
          </a:custGeom>
          <a:blipFill>
            <a:blip r:embed="rId2">
              <a:alphaModFix amt="80000"/>
            </a:blip>
            <a:stretch>
              <a:fillRect t="-18708" b="-22405"/>
            </a:stretch>
          </a:blipFill>
        </p:spPr>
        <p:txBody>
          <a:bodyPr/>
          <a:lstStyle/>
          <a:p>
            <a:endParaRPr lang="en-US"/>
          </a:p>
        </p:txBody>
      </p:sp>
      <p:sp>
        <p:nvSpPr>
          <p:cNvPr id="3" name="AutoShape 3"/>
          <p:cNvSpPr/>
          <p:nvPr/>
        </p:nvSpPr>
        <p:spPr>
          <a:xfrm>
            <a:off x="0" y="8781228"/>
            <a:ext cx="8935612" cy="1505772"/>
          </a:xfrm>
          <a:prstGeom prst="rect">
            <a:avLst/>
          </a:prstGeom>
          <a:solidFill>
            <a:schemeClr val="bg1"/>
          </a:solidFill>
        </p:spPr>
        <p:txBody>
          <a:bodyPr/>
          <a:lstStyle/>
          <a:p>
            <a:endParaRPr lang="en-US"/>
          </a:p>
        </p:txBody>
      </p:sp>
      <p:sp>
        <p:nvSpPr>
          <p:cNvPr id="4" name="AutoShape 4"/>
          <p:cNvSpPr/>
          <p:nvPr/>
        </p:nvSpPr>
        <p:spPr>
          <a:xfrm>
            <a:off x="0" y="0"/>
            <a:ext cx="8935612" cy="8781228"/>
          </a:xfrm>
          <a:prstGeom prst="rect">
            <a:avLst/>
          </a:prstGeom>
          <a:solidFill>
            <a:schemeClr val="bg1">
              <a:lumMod val="95000"/>
            </a:schemeClr>
          </a:solidFill>
        </p:spPr>
        <p:txBody>
          <a:bodyPr/>
          <a:lstStyle/>
          <a:p>
            <a:endParaRPr lang="en-US" dirty="0"/>
          </a:p>
        </p:txBody>
      </p:sp>
      <p:sp>
        <p:nvSpPr>
          <p:cNvPr id="5" name="TextBox 5"/>
          <p:cNvSpPr txBox="1"/>
          <p:nvPr/>
        </p:nvSpPr>
        <p:spPr>
          <a:xfrm>
            <a:off x="543241" y="2277277"/>
            <a:ext cx="7994060" cy="2828294"/>
          </a:xfrm>
          <a:prstGeom prst="rect">
            <a:avLst/>
          </a:prstGeom>
        </p:spPr>
        <p:txBody>
          <a:bodyPr lIns="0" tIns="0" rIns="0" bIns="0" rtlCol="0" anchor="t">
            <a:spAutoFit/>
          </a:bodyPr>
          <a:lstStyle/>
          <a:p>
            <a:pPr algn="l">
              <a:lnSpc>
                <a:spcPts val="7370"/>
              </a:lnSpc>
            </a:pPr>
            <a:r>
              <a:rPr lang="en-US" sz="67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Tex Gyre Pagella Bold"/>
              </a:rPr>
              <a:t>QUẢN LÝ</a:t>
            </a:r>
          </a:p>
          <a:p>
            <a:pPr algn="l">
              <a:lnSpc>
                <a:spcPts val="7370"/>
              </a:lnSpc>
            </a:pPr>
            <a:r>
              <a:rPr lang="en-US" sz="67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Tex Gyre Pagella Bold"/>
              </a:rPr>
              <a:t>TRUYỀN THÔNG</a:t>
            </a:r>
          </a:p>
          <a:p>
            <a:pPr algn="l">
              <a:lnSpc>
                <a:spcPts val="7370"/>
              </a:lnSpc>
            </a:pPr>
            <a:r>
              <a:rPr lang="en-US" sz="67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Tex Gyre Pagella Bold"/>
              </a:rPr>
              <a:t>DỰ ÁN</a:t>
            </a:r>
          </a:p>
        </p:txBody>
      </p:sp>
      <p:sp>
        <p:nvSpPr>
          <p:cNvPr id="6" name="TextBox 6"/>
          <p:cNvSpPr txBox="1"/>
          <p:nvPr/>
        </p:nvSpPr>
        <p:spPr>
          <a:xfrm>
            <a:off x="15034519" y="4660081"/>
            <a:ext cx="2671775" cy="824745"/>
          </a:xfrm>
          <a:prstGeom prst="rect">
            <a:avLst/>
          </a:prstGeom>
        </p:spPr>
        <p:txBody>
          <a:bodyPr lIns="0" tIns="0" rIns="0" bIns="0" rtlCol="0" anchor="t">
            <a:spAutoFit/>
          </a:bodyPr>
          <a:lstStyle/>
          <a:p>
            <a:pPr algn="l">
              <a:lnSpc>
                <a:spcPts val="3366"/>
              </a:lnSpc>
            </a:pPr>
            <a:r>
              <a:rPr lang="en-US" sz="2404" b="1" dirty="0" err="1">
                <a:solidFill>
                  <a:srgbClr val="525751"/>
                </a:solidFill>
                <a:latin typeface="Tex Gyre Pagella Bold"/>
                <a:ea typeface="Tex Gyre Pagella Bold"/>
                <a:cs typeface="Tex Gyre Pagella Bold"/>
                <a:sym typeface="Tex Gyre Pagella Bold"/>
              </a:rPr>
              <a:t>Nhóm</a:t>
            </a:r>
            <a:r>
              <a:rPr lang="en-US" sz="2404" b="1" dirty="0">
                <a:solidFill>
                  <a:srgbClr val="525751"/>
                </a:solidFill>
                <a:latin typeface="Tex Gyre Pagella Bold"/>
                <a:ea typeface="Tex Gyre Pagella Bold"/>
                <a:cs typeface="Tex Gyre Pagella Bold"/>
                <a:sym typeface="Tex Gyre Pagella Bold"/>
              </a:rPr>
              <a:t> 9</a:t>
            </a:r>
          </a:p>
          <a:p>
            <a:pPr algn="l">
              <a:lnSpc>
                <a:spcPts val="3366"/>
              </a:lnSpc>
              <a:spcBef>
                <a:spcPct val="0"/>
              </a:spcBef>
            </a:pPr>
            <a:r>
              <a:rPr lang="en-US" sz="2404" b="1" dirty="0" err="1">
                <a:solidFill>
                  <a:srgbClr val="525751"/>
                </a:solidFill>
                <a:latin typeface="Tex Gyre Pagella Bold"/>
                <a:ea typeface="Tex Gyre Pagella Bold"/>
                <a:cs typeface="Tex Gyre Pagella Bold"/>
                <a:sym typeface="Tex Gyre Pagella Bold"/>
              </a:rPr>
              <a:t>Quản</a:t>
            </a:r>
            <a:r>
              <a:rPr lang="en-US" sz="2404" b="1" dirty="0">
                <a:solidFill>
                  <a:srgbClr val="525751"/>
                </a:solidFill>
                <a:latin typeface="Tex Gyre Pagella Bold"/>
                <a:ea typeface="Tex Gyre Pagella Bold"/>
                <a:cs typeface="Tex Gyre Pagella Bold"/>
                <a:sym typeface="Tex Gyre Pagella Bold"/>
              </a:rPr>
              <a:t> </a:t>
            </a:r>
            <a:r>
              <a:rPr lang="en-US" sz="2404" b="1" dirty="0" err="1">
                <a:solidFill>
                  <a:srgbClr val="525751"/>
                </a:solidFill>
                <a:latin typeface="Tex Gyre Pagella Bold"/>
                <a:ea typeface="Tex Gyre Pagella Bold"/>
                <a:cs typeface="Tex Gyre Pagella Bold"/>
                <a:sym typeface="Tex Gyre Pagella Bold"/>
              </a:rPr>
              <a:t>lý</a:t>
            </a:r>
            <a:r>
              <a:rPr lang="en-US" sz="2404" b="1" dirty="0">
                <a:solidFill>
                  <a:srgbClr val="525751"/>
                </a:solidFill>
                <a:latin typeface="Tex Gyre Pagella Bold"/>
                <a:ea typeface="Tex Gyre Pagella Bold"/>
                <a:cs typeface="Tex Gyre Pagella Bold"/>
                <a:sym typeface="Tex Gyre Pagella Bold"/>
              </a:rPr>
              <a:t> </a:t>
            </a:r>
            <a:r>
              <a:rPr lang="en-US" sz="2404" b="1" dirty="0" err="1">
                <a:solidFill>
                  <a:srgbClr val="525751"/>
                </a:solidFill>
                <a:latin typeface="Tex Gyre Pagella Bold"/>
                <a:ea typeface="Tex Gyre Pagella Bold"/>
                <a:cs typeface="Tex Gyre Pagella Bold"/>
                <a:sym typeface="Tex Gyre Pagella Bold"/>
              </a:rPr>
              <a:t>dự</a:t>
            </a:r>
            <a:r>
              <a:rPr lang="en-US" sz="2404" b="1" dirty="0">
                <a:solidFill>
                  <a:srgbClr val="525751"/>
                </a:solidFill>
                <a:latin typeface="Tex Gyre Pagella Bold"/>
                <a:ea typeface="Tex Gyre Pagella Bold"/>
                <a:cs typeface="Tex Gyre Pagella Bold"/>
                <a:sym typeface="Tex Gyre Pagella Bold"/>
              </a:rPr>
              <a:t> </a:t>
            </a:r>
            <a:r>
              <a:rPr lang="en-US" sz="2404" b="1" dirty="0" err="1">
                <a:solidFill>
                  <a:srgbClr val="525751"/>
                </a:solidFill>
                <a:latin typeface="Tex Gyre Pagella Bold"/>
                <a:ea typeface="Tex Gyre Pagella Bold"/>
                <a:cs typeface="Tex Gyre Pagella Bold"/>
                <a:sym typeface="Tex Gyre Pagella Bold"/>
              </a:rPr>
              <a:t>án</a:t>
            </a:r>
            <a:r>
              <a:rPr lang="en-US" sz="2404" b="1" dirty="0">
                <a:solidFill>
                  <a:srgbClr val="525751"/>
                </a:solidFill>
                <a:latin typeface="Tex Gyre Pagella Bold"/>
                <a:ea typeface="Tex Gyre Pagella Bold"/>
                <a:cs typeface="Tex Gyre Pagella Bold"/>
                <a:sym typeface="Tex Gyre Pagella Bold"/>
              </a:rPr>
              <a:t> </a:t>
            </a:r>
          </a:p>
        </p:txBody>
      </p:sp>
      <p:sp>
        <p:nvSpPr>
          <p:cNvPr id="7" name="TextBox 7"/>
          <p:cNvSpPr txBox="1"/>
          <p:nvPr/>
        </p:nvSpPr>
        <p:spPr>
          <a:xfrm>
            <a:off x="543241" y="5942605"/>
            <a:ext cx="9615255" cy="438785"/>
          </a:xfrm>
          <a:prstGeom prst="rect">
            <a:avLst/>
          </a:prstGeom>
        </p:spPr>
        <p:txBody>
          <a:bodyPr lIns="0" tIns="0" rIns="0" bIns="0" rtlCol="0" anchor="t">
            <a:spAutoFit/>
          </a:bodyPr>
          <a:lstStyle/>
          <a:p>
            <a:pPr algn="l">
              <a:lnSpc>
                <a:spcPts val="3640"/>
              </a:lnSpc>
            </a:pP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Giáo</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a:t>
            </a: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viên</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a:t>
            </a: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hướng</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a:t>
            </a: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dẫn</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a:t>
            </a: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Đặng</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a:t>
            </a:r>
            <a:r>
              <a:rPr lang="en-US" sz="2600" dirty="0" err="1">
                <a:solidFill>
                  <a:srgbClr val="5B645F"/>
                </a:solidFill>
                <a:latin typeface="Tex Gyre Pagella"/>
                <a:ea typeface="Open Sans" panose="020B0606030504020204" pitchFamily="34" charset="0"/>
                <a:cs typeface="Open Sans" panose="020B0606030504020204" pitchFamily="34" charset="0"/>
                <a:sym typeface="Tex Gyre Pagella"/>
              </a:rPr>
              <a:t>Thị</a:t>
            </a:r>
            <a:r>
              <a:rPr lang="en-US" sz="2600" dirty="0">
                <a:solidFill>
                  <a:srgbClr val="5B645F"/>
                </a:solidFill>
                <a:latin typeface="Tex Gyre Pagella"/>
                <a:ea typeface="Open Sans" panose="020B0606030504020204" pitchFamily="34" charset="0"/>
                <a:cs typeface="Open Sans" panose="020B0606030504020204" pitchFamily="34" charset="0"/>
                <a:sym typeface="Tex Gyre Pagella"/>
              </a:rPr>
              <a:t> Thu Hà</a:t>
            </a:r>
          </a:p>
        </p:txBody>
      </p:sp>
      <p:sp>
        <p:nvSpPr>
          <p:cNvPr id="8" name="AutoShape 8"/>
          <p:cNvSpPr/>
          <p:nvPr/>
        </p:nvSpPr>
        <p:spPr>
          <a:xfrm>
            <a:off x="543241" y="5484826"/>
            <a:ext cx="6695759" cy="45719"/>
          </a:xfrm>
          <a:prstGeom prst="rect">
            <a:avLst/>
          </a:prstGeom>
          <a:solidFill>
            <a:schemeClr val="bg1">
              <a:lumMod val="65000"/>
            </a:schemeClr>
          </a:solidFill>
        </p:spPr>
        <p:txBody>
          <a:bodyPr/>
          <a:lstStyle/>
          <a:p>
            <a:endParaRPr lang="en-US"/>
          </a:p>
        </p:txBody>
      </p:sp>
      <p:sp>
        <p:nvSpPr>
          <p:cNvPr id="9" name="TextBox 9"/>
          <p:cNvSpPr txBox="1"/>
          <p:nvPr/>
        </p:nvSpPr>
        <p:spPr>
          <a:xfrm>
            <a:off x="136435" y="9372189"/>
            <a:ext cx="4551989" cy="314325"/>
          </a:xfrm>
          <a:prstGeom prst="rect">
            <a:avLst/>
          </a:prstGeom>
        </p:spPr>
        <p:txBody>
          <a:bodyPr lIns="0" tIns="0" rIns="0" bIns="0" rtlCol="0" anchor="t">
            <a:spAutoFit/>
          </a:bodyPr>
          <a:lstStyle/>
          <a:p>
            <a:pPr algn="r">
              <a:lnSpc>
                <a:spcPts val="2400"/>
              </a:lnSpc>
            </a:pPr>
            <a:r>
              <a:rPr lang="en-US" sz="2000" spc="100" dirty="0" err="1">
                <a:solidFill>
                  <a:srgbClr val="525751"/>
                </a:solidFill>
                <a:latin typeface="Tex Gyre Pagella"/>
                <a:ea typeface="Tex Gyre Pagella"/>
                <a:cs typeface="Tex Gyre Pagella"/>
                <a:sym typeface="Tex Gyre Pagella"/>
              </a:rPr>
              <a:t>Mã</a:t>
            </a:r>
            <a:r>
              <a:rPr lang="en-US" sz="2000" spc="100" dirty="0">
                <a:solidFill>
                  <a:srgbClr val="525751"/>
                </a:solidFill>
                <a:latin typeface="Tex Gyre Pagella"/>
                <a:ea typeface="Tex Gyre Pagella"/>
                <a:cs typeface="Tex Gyre Pagella"/>
                <a:sym typeface="Tex Gyre Pagella"/>
              </a:rPr>
              <a:t> </a:t>
            </a:r>
            <a:r>
              <a:rPr lang="en-US" sz="2000" spc="100" dirty="0" err="1">
                <a:solidFill>
                  <a:srgbClr val="525751"/>
                </a:solidFill>
                <a:latin typeface="Tex Gyre Pagella"/>
                <a:ea typeface="Tex Gyre Pagella"/>
                <a:cs typeface="Tex Gyre Pagella"/>
                <a:sym typeface="Tex Gyre Pagella"/>
              </a:rPr>
              <a:t>lớp</a:t>
            </a:r>
            <a:r>
              <a:rPr lang="en-US" sz="2000" spc="100" dirty="0">
                <a:solidFill>
                  <a:srgbClr val="525751"/>
                </a:solidFill>
                <a:latin typeface="Tex Gyre Pagella"/>
                <a:ea typeface="Tex Gyre Pagella"/>
                <a:cs typeface="Tex Gyre Pagella"/>
                <a:sym typeface="Tex Gyre Pagella"/>
              </a:rPr>
              <a:t> - DHKTPM15A GL | 2024</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877382" y="857250"/>
            <a:ext cx="3954225" cy="8572500"/>
          </a:xfrm>
          <a:prstGeom prst="rect">
            <a:avLst/>
          </a:prstGeom>
          <a:solidFill>
            <a:srgbClr val="D9D9D9"/>
          </a:solidFill>
        </p:spPr>
        <p:txBody>
          <a:bodyPr/>
          <a:lstStyle/>
          <a:p>
            <a:endParaRPr lang="en-US"/>
          </a:p>
        </p:txBody>
      </p:sp>
      <p:grpSp>
        <p:nvGrpSpPr>
          <p:cNvPr id="4" name="Group 4"/>
          <p:cNvGrpSpPr/>
          <p:nvPr/>
        </p:nvGrpSpPr>
        <p:grpSpPr>
          <a:xfrm>
            <a:off x="1600200" y="3181497"/>
            <a:ext cx="8408306" cy="4781256"/>
            <a:chOff x="0" y="0"/>
            <a:chExt cx="11211075" cy="6375008"/>
          </a:xfrm>
        </p:grpSpPr>
        <p:sp>
          <p:nvSpPr>
            <p:cNvPr id="5" name="TextBox 5"/>
            <p:cNvSpPr txBox="1"/>
            <p:nvPr/>
          </p:nvSpPr>
          <p:spPr>
            <a:xfrm>
              <a:off x="0" y="-9525"/>
              <a:ext cx="11211075" cy="4581525"/>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2E3531"/>
                  </a:solidFill>
                  <a:latin typeface="Open Sans Bold"/>
                  <a:ea typeface="Open Sans Bold"/>
                  <a:cs typeface="Open Sans Bold"/>
                  <a:sym typeface="Open Sans Bold"/>
                </a:rPr>
                <a:t>QUY TRÌNH QUẢN LÝ TRUYỀN THÔNG DỰ ÁN</a:t>
              </a:r>
            </a:p>
          </p:txBody>
        </p:sp>
        <p:sp>
          <p:nvSpPr>
            <p:cNvPr id="6" name="TextBox 6"/>
            <p:cNvSpPr txBox="1"/>
            <p:nvPr/>
          </p:nvSpPr>
          <p:spPr>
            <a:xfrm>
              <a:off x="0" y="5091885"/>
              <a:ext cx="11211075" cy="1283123"/>
            </a:xfrm>
            <a:prstGeom prst="rect">
              <a:avLst/>
            </a:prstGeom>
          </p:spPr>
          <p:txBody>
            <a:bodyPr lIns="0" tIns="0" rIns="0" bIns="0" rtlCol="0" anchor="t">
              <a:spAutoFit/>
            </a:bodyPr>
            <a:lstStyle/>
            <a:p>
              <a:pPr algn="l">
                <a:lnSpc>
                  <a:spcPts val="4060"/>
                </a:lnSpc>
              </a:pPr>
              <a:r>
                <a:rPr lang="en-US" sz="2900" b="1">
                  <a:solidFill>
                    <a:srgbClr val="2E3531"/>
                  </a:solidFill>
                  <a:latin typeface="Tex Gyre Pagella Bold"/>
                  <a:ea typeface="Tex Gyre Pagella Bold"/>
                  <a:cs typeface="Tex Gyre Pagella Bold"/>
                  <a:sym typeface="Tex Gyre Pagella Bold"/>
                </a:rPr>
                <a:t>3 bước thực hiện</a:t>
              </a:r>
            </a:p>
            <a:p>
              <a:pPr marL="0" lvl="0" indent="0" algn="l">
                <a:lnSpc>
                  <a:spcPts val="3780"/>
                </a:lnSpc>
              </a:pPr>
              <a:endParaRPr lang="en-US" sz="2900" b="1">
                <a:solidFill>
                  <a:srgbClr val="2E3531"/>
                </a:solidFill>
                <a:latin typeface="Tex Gyre Pagella Bold"/>
                <a:ea typeface="Tex Gyre Pagella Bold"/>
                <a:cs typeface="Tex Gyre Pagella Bold"/>
                <a:sym typeface="Tex Gyre Pagella Bold"/>
              </a:endParaRPr>
            </a:p>
          </p:txBody>
        </p:sp>
      </p:grpSp>
      <p:sp>
        <p:nvSpPr>
          <p:cNvPr id="7" name="Freeform 7"/>
          <p:cNvSpPr/>
          <p:nvPr/>
        </p:nvSpPr>
        <p:spPr>
          <a:xfrm>
            <a:off x="12158737" y="2817407"/>
            <a:ext cx="4931598" cy="7469593"/>
          </a:xfrm>
          <a:custGeom>
            <a:avLst/>
            <a:gdLst/>
            <a:ahLst/>
            <a:cxnLst/>
            <a:rect l="l" t="t" r="r" b="b"/>
            <a:pathLst>
              <a:path w="4931598" h="7469593">
                <a:moveTo>
                  <a:pt x="0" y="0"/>
                </a:moveTo>
                <a:lnTo>
                  <a:pt x="4931598" y="0"/>
                </a:lnTo>
                <a:lnTo>
                  <a:pt x="4931598" y="7469593"/>
                </a:lnTo>
                <a:lnTo>
                  <a:pt x="0" y="7469593"/>
                </a:lnTo>
                <a:lnTo>
                  <a:pt x="0" y="0"/>
                </a:lnTo>
                <a:close/>
              </a:path>
            </a:pathLst>
          </a:custGeom>
          <a:blipFill>
            <a:blip r:embed="rId4">
              <a:alphaModFix amt="77000"/>
            </a:blip>
            <a:stretch>
              <a:fillRect l="-11921" t="-22868" r="-11921"/>
            </a:stretch>
          </a:blipFill>
        </p:spPr>
        <p:txBody>
          <a:bodyPr/>
          <a:lstStyle/>
          <a:p>
            <a:endParaRPr lang="en-US"/>
          </a:p>
        </p:txBody>
      </p:sp>
      <p:sp>
        <p:nvSpPr>
          <p:cNvPr id="8" name="TextBox 8"/>
          <p:cNvSpPr txBox="1"/>
          <p:nvPr/>
        </p:nvSpPr>
        <p:spPr>
          <a:xfrm>
            <a:off x="1028700" y="866775"/>
            <a:ext cx="1825794"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6317"/>
            <a:ext cx="4348989" cy="8229600"/>
          </a:xfrm>
          <a:custGeom>
            <a:avLst/>
            <a:gdLst/>
            <a:ahLst/>
            <a:cxnLst/>
            <a:rect l="l" t="t" r="r" b="b"/>
            <a:pathLst>
              <a:path w="4348989" h="8229600">
                <a:moveTo>
                  <a:pt x="0" y="0"/>
                </a:moveTo>
                <a:lnTo>
                  <a:pt x="4348989" y="0"/>
                </a:lnTo>
                <a:lnTo>
                  <a:pt x="4348989" y="8229600"/>
                </a:lnTo>
                <a:lnTo>
                  <a:pt x="0" y="8229600"/>
                </a:lnTo>
                <a:lnTo>
                  <a:pt x="0" y="0"/>
                </a:lnTo>
                <a:close/>
              </a:path>
            </a:pathLst>
          </a:custGeom>
          <a:blipFill>
            <a:blip r:embed="rId2"/>
            <a:stretch>
              <a:fillRect l="-13996" r="-12314"/>
            </a:stretch>
          </a:blipFill>
        </p:spPr>
        <p:txBody>
          <a:bodyPr/>
          <a:lstStyle/>
          <a:p>
            <a:endParaRPr lang="en-US"/>
          </a:p>
        </p:txBody>
      </p:sp>
      <p:sp>
        <p:nvSpPr>
          <p:cNvPr id="3" name="AutoShape 3"/>
          <p:cNvSpPr/>
          <p:nvPr/>
        </p:nvSpPr>
        <p:spPr>
          <a:xfrm>
            <a:off x="10088825" y="0"/>
            <a:ext cx="8199175" cy="10287000"/>
          </a:xfrm>
          <a:prstGeom prst="rect">
            <a:avLst/>
          </a:prstGeom>
          <a:solidFill>
            <a:srgbClr val="E8E7E5"/>
          </a:solidFill>
        </p:spPr>
        <p:txBody>
          <a:bodyPr/>
          <a:lstStyle/>
          <a:p>
            <a:endParaRPr lang="en-US"/>
          </a:p>
        </p:txBody>
      </p:sp>
      <p:sp>
        <p:nvSpPr>
          <p:cNvPr id="4" name="AutoShape 4"/>
          <p:cNvSpPr/>
          <p:nvPr/>
        </p:nvSpPr>
        <p:spPr>
          <a:xfrm>
            <a:off x="5627252" y="3511012"/>
            <a:ext cx="12126727" cy="0"/>
          </a:xfrm>
          <a:prstGeom prst="line">
            <a:avLst/>
          </a:prstGeom>
          <a:ln w="9525" cap="flat">
            <a:solidFill>
              <a:srgbClr val="CFC9C3"/>
            </a:solidFill>
            <a:prstDash val="solid"/>
            <a:headEnd type="none" w="sm" len="sm"/>
            <a:tailEnd type="none" w="sm" len="sm"/>
          </a:ln>
        </p:spPr>
        <p:txBody>
          <a:bodyPr/>
          <a:lstStyle/>
          <a:p>
            <a:endParaRPr lang="en-US"/>
          </a:p>
        </p:txBody>
      </p:sp>
      <p:sp>
        <p:nvSpPr>
          <p:cNvPr id="5" name="AutoShape 5"/>
          <p:cNvSpPr/>
          <p:nvPr/>
        </p:nvSpPr>
        <p:spPr>
          <a:xfrm>
            <a:off x="5627252" y="6398734"/>
            <a:ext cx="12126727" cy="0"/>
          </a:xfrm>
          <a:prstGeom prst="line">
            <a:avLst/>
          </a:prstGeom>
          <a:ln w="9525" cap="flat">
            <a:solidFill>
              <a:srgbClr val="CFC9C3"/>
            </a:solidFill>
            <a:prstDash val="solid"/>
            <a:headEnd type="none" w="sm" len="sm"/>
            <a:tailEnd type="none" w="sm" len="sm"/>
          </a:ln>
        </p:spPr>
        <p:txBody>
          <a:bodyPr/>
          <a:lstStyle/>
          <a:p>
            <a:endParaRPr lang="en-US"/>
          </a:p>
        </p:txBody>
      </p:sp>
      <p:sp>
        <p:nvSpPr>
          <p:cNvPr id="6" name="TextBox 6"/>
          <p:cNvSpPr txBox="1"/>
          <p:nvPr/>
        </p:nvSpPr>
        <p:spPr>
          <a:xfrm>
            <a:off x="5627252" y="1436151"/>
            <a:ext cx="4461573" cy="1393824"/>
          </a:xfrm>
          <a:prstGeom prst="rect">
            <a:avLst/>
          </a:prstGeom>
        </p:spPr>
        <p:txBody>
          <a:bodyPr lIns="0" tIns="0" rIns="0" bIns="0" rtlCol="0" anchor="t">
            <a:spAutoFit/>
          </a:bodyPr>
          <a:lstStyle/>
          <a:p>
            <a:pPr algn="l">
              <a:lnSpc>
                <a:spcPts val="5600"/>
              </a:lnSpc>
            </a:pPr>
            <a:r>
              <a:rPr lang="en-US" sz="4000" b="1">
                <a:solidFill>
                  <a:srgbClr val="2E3531"/>
                </a:solidFill>
                <a:latin typeface="Open Sans Bold"/>
                <a:ea typeface="Open Sans Bold"/>
                <a:cs typeface="Open Sans Bold"/>
                <a:sym typeface="Open Sans Bold"/>
              </a:rPr>
              <a:t>1. LẬP </a:t>
            </a:r>
          </a:p>
          <a:p>
            <a:pPr marL="0" lvl="0" indent="0" algn="l">
              <a:lnSpc>
                <a:spcPts val="5600"/>
              </a:lnSpc>
              <a:spcBef>
                <a:spcPct val="0"/>
              </a:spcBef>
            </a:pPr>
            <a:r>
              <a:rPr lang="en-US" sz="4000" b="1">
                <a:solidFill>
                  <a:srgbClr val="2E3531"/>
                </a:solidFill>
                <a:latin typeface="Open Sans Bold"/>
                <a:ea typeface="Open Sans Bold"/>
                <a:cs typeface="Open Sans Bold"/>
                <a:sym typeface="Open Sans Bold"/>
              </a:rPr>
              <a:t>KẾ HOẠCH </a:t>
            </a:r>
          </a:p>
        </p:txBody>
      </p:sp>
      <p:sp>
        <p:nvSpPr>
          <p:cNvPr id="7" name="TextBox 7"/>
          <p:cNvSpPr txBox="1"/>
          <p:nvPr/>
        </p:nvSpPr>
        <p:spPr>
          <a:xfrm>
            <a:off x="5627238" y="4059933"/>
            <a:ext cx="4461587" cy="1393824"/>
          </a:xfrm>
          <a:prstGeom prst="rect">
            <a:avLst/>
          </a:prstGeom>
        </p:spPr>
        <p:txBody>
          <a:bodyPr lIns="0" tIns="0" rIns="0" bIns="0" rtlCol="0" anchor="t">
            <a:spAutoFit/>
          </a:bodyPr>
          <a:lstStyle/>
          <a:p>
            <a:pPr algn="l">
              <a:lnSpc>
                <a:spcPts val="5600"/>
              </a:lnSpc>
            </a:pPr>
            <a:r>
              <a:rPr lang="en-US" sz="4000" b="1">
                <a:solidFill>
                  <a:srgbClr val="2E3531"/>
                </a:solidFill>
                <a:latin typeface="Open Sans Bold"/>
                <a:ea typeface="Open Sans Bold"/>
                <a:cs typeface="Open Sans Bold"/>
                <a:sym typeface="Open Sans Bold"/>
              </a:rPr>
              <a:t>2. QUẢN LÝ</a:t>
            </a:r>
          </a:p>
          <a:p>
            <a:pPr marL="0" lvl="0" indent="0" algn="l">
              <a:lnSpc>
                <a:spcPts val="5600"/>
              </a:lnSpc>
              <a:spcBef>
                <a:spcPct val="0"/>
              </a:spcBef>
            </a:pPr>
            <a:r>
              <a:rPr lang="en-US" sz="4000" b="1">
                <a:solidFill>
                  <a:srgbClr val="2E3531"/>
                </a:solidFill>
                <a:latin typeface="Open Sans Bold"/>
                <a:ea typeface="Open Sans Bold"/>
                <a:cs typeface="Open Sans Bold"/>
                <a:sym typeface="Open Sans Bold"/>
              </a:rPr>
              <a:t>TRUYỀN THÔNG</a:t>
            </a:r>
          </a:p>
        </p:txBody>
      </p:sp>
      <p:sp>
        <p:nvSpPr>
          <p:cNvPr id="8" name="TextBox 8"/>
          <p:cNvSpPr txBox="1"/>
          <p:nvPr/>
        </p:nvSpPr>
        <p:spPr>
          <a:xfrm>
            <a:off x="5627238" y="6946421"/>
            <a:ext cx="4461587" cy="1393824"/>
          </a:xfrm>
          <a:prstGeom prst="rect">
            <a:avLst/>
          </a:prstGeom>
        </p:spPr>
        <p:txBody>
          <a:bodyPr lIns="0" tIns="0" rIns="0" bIns="0" rtlCol="0" anchor="t">
            <a:spAutoFit/>
          </a:bodyPr>
          <a:lstStyle/>
          <a:p>
            <a:pPr marL="0" lvl="0" indent="0" algn="l">
              <a:lnSpc>
                <a:spcPts val="5600"/>
              </a:lnSpc>
              <a:spcBef>
                <a:spcPct val="0"/>
              </a:spcBef>
            </a:pPr>
            <a:r>
              <a:rPr lang="en-US" sz="4000" b="1">
                <a:solidFill>
                  <a:srgbClr val="2E3531"/>
                </a:solidFill>
                <a:latin typeface="Open Sans Bold"/>
                <a:ea typeface="Open Sans Bold"/>
                <a:cs typeface="Open Sans Bold"/>
                <a:sym typeface="Open Sans Bold"/>
              </a:rPr>
              <a:t>3. KIỂM SOÁT TRUYỀN THÔNG</a:t>
            </a:r>
          </a:p>
        </p:txBody>
      </p:sp>
      <p:sp>
        <p:nvSpPr>
          <p:cNvPr id="9" name="TextBox 9"/>
          <p:cNvSpPr txBox="1"/>
          <p:nvPr/>
        </p:nvSpPr>
        <p:spPr>
          <a:xfrm>
            <a:off x="10905254" y="1547548"/>
            <a:ext cx="6547700" cy="915035"/>
          </a:xfrm>
          <a:prstGeom prst="rect">
            <a:avLst/>
          </a:prstGeom>
        </p:spPr>
        <p:txBody>
          <a:bodyPr lIns="0" tIns="0" rIns="0" bIns="0" rtlCol="0" anchor="t">
            <a:spAutoFit/>
          </a:bodyPr>
          <a:lstStyle/>
          <a:p>
            <a:pPr marL="0" lvl="0" indent="0" algn="just">
              <a:lnSpc>
                <a:spcPts val="3640"/>
              </a:lnSpc>
            </a:pPr>
            <a:r>
              <a:rPr lang="en-US" sz="2600" dirty="0" err="1">
                <a:solidFill>
                  <a:srgbClr val="2E3531"/>
                </a:solidFill>
                <a:latin typeface="Public Sans"/>
                <a:ea typeface="Public Sans"/>
                <a:cs typeface="Public Sans"/>
                <a:sym typeface="Public Sans"/>
              </a:rPr>
              <a:t>Xác</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định</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nhu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cầu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thông</a:t>
            </a:r>
            <a:r>
              <a:rPr lang="en-US" sz="2600" dirty="0">
                <a:solidFill>
                  <a:srgbClr val="2E3531"/>
                </a:solidFill>
                <a:latin typeface="Public Sans"/>
                <a:ea typeface="Public Sans"/>
                <a:cs typeface="Public Sans"/>
                <a:sym typeface="Public Sans"/>
              </a:rPr>
              <a:t> tin </a:t>
            </a:r>
            <a:r>
              <a:rPr lang="en-US" sz="2600" dirty="0" err="1">
                <a:solidFill>
                  <a:srgbClr val="2E3531"/>
                </a:solidFill>
                <a:latin typeface="Public Sans"/>
                <a:ea typeface="Public Sans"/>
                <a:cs typeface="Public Sans"/>
                <a:sym typeface="Public Sans"/>
              </a:rPr>
              <a:t>và</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truyền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thông</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của</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các</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bên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liên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quan</a:t>
            </a:r>
            <a:r>
              <a:rPr lang="en-US" sz="2600" dirty="0">
                <a:solidFill>
                  <a:srgbClr val="2E3531"/>
                </a:solidFill>
                <a:latin typeface="Public Sans"/>
                <a:ea typeface="Public Sans"/>
                <a:cs typeface="Public Sans"/>
                <a:sym typeface="Public Sans"/>
              </a:rPr>
              <a:t>.</a:t>
            </a:r>
          </a:p>
        </p:txBody>
      </p:sp>
      <p:sp>
        <p:nvSpPr>
          <p:cNvPr id="10" name="TextBox 10"/>
          <p:cNvSpPr txBox="1"/>
          <p:nvPr/>
        </p:nvSpPr>
        <p:spPr>
          <a:xfrm>
            <a:off x="10905254" y="4124605"/>
            <a:ext cx="6547700" cy="915035"/>
          </a:xfrm>
          <a:prstGeom prst="rect">
            <a:avLst/>
          </a:prstGeom>
        </p:spPr>
        <p:txBody>
          <a:bodyPr lIns="0" tIns="0" rIns="0" bIns="0" rtlCol="0" anchor="t">
            <a:spAutoFit/>
          </a:bodyPr>
          <a:lstStyle/>
          <a:p>
            <a:pPr marL="0" lvl="0" indent="0" algn="just">
              <a:lnSpc>
                <a:spcPts val="3640"/>
              </a:lnSpc>
            </a:pPr>
            <a:r>
              <a:rPr lang="en-US" sz="2600" dirty="0" err="1">
                <a:solidFill>
                  <a:srgbClr val="2E3531"/>
                </a:solidFill>
                <a:latin typeface="Public Sans"/>
                <a:ea typeface="Public Sans"/>
                <a:cs typeface="Public Sans"/>
                <a:sym typeface="Public Sans"/>
              </a:rPr>
              <a:t>Tạo</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phân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phối</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lưu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trữ</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truy</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xuất</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và</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xử</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lý</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các</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thông</a:t>
            </a:r>
            <a:r>
              <a:rPr lang="en-US" sz="2600" dirty="0">
                <a:solidFill>
                  <a:srgbClr val="2E3531"/>
                </a:solidFill>
                <a:latin typeface="Public Sans"/>
                <a:ea typeface="Public Sans"/>
                <a:cs typeface="Public Sans"/>
                <a:sym typeface="Public Sans"/>
              </a:rPr>
              <a:t> tin </a:t>
            </a:r>
            <a:r>
              <a:rPr lang="en-US" sz="2600" dirty="0" err="1">
                <a:solidFill>
                  <a:srgbClr val="2E3531"/>
                </a:solidFill>
                <a:latin typeface="Public Sans"/>
                <a:ea typeface="Public Sans"/>
                <a:cs typeface="Public Sans"/>
                <a:sym typeface="Public Sans"/>
              </a:rPr>
              <a:t>dự</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án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dựa</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trên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kế</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hoạch</a:t>
            </a:r>
            <a:r>
              <a:rPr lang="en-US" sz="2600" dirty="0">
                <a:solidFill>
                  <a:srgbClr val="2E3531"/>
                </a:solidFill>
                <a:latin typeface="Public Sans"/>
                <a:ea typeface="Public Sans"/>
                <a:cs typeface="Public Sans"/>
                <a:sym typeface="Public Sans"/>
              </a:rPr>
              <a:t> </a:t>
            </a:r>
          </a:p>
        </p:txBody>
      </p:sp>
      <p:sp>
        <p:nvSpPr>
          <p:cNvPr id="11" name="TextBox 11"/>
          <p:cNvSpPr txBox="1"/>
          <p:nvPr/>
        </p:nvSpPr>
        <p:spPr>
          <a:xfrm>
            <a:off x="10905254" y="6966741"/>
            <a:ext cx="6547700" cy="1372235"/>
          </a:xfrm>
          <a:prstGeom prst="rect">
            <a:avLst/>
          </a:prstGeom>
        </p:spPr>
        <p:txBody>
          <a:bodyPr lIns="0" tIns="0" rIns="0" bIns="0" rtlCol="0" anchor="t">
            <a:spAutoFit/>
          </a:bodyPr>
          <a:lstStyle/>
          <a:p>
            <a:pPr marL="0" lvl="0" indent="0" algn="just">
              <a:lnSpc>
                <a:spcPts val="3640"/>
              </a:lnSpc>
            </a:pPr>
            <a:r>
              <a:rPr lang="en-US" sz="2600" dirty="0" err="1">
                <a:solidFill>
                  <a:srgbClr val="2E3531"/>
                </a:solidFill>
                <a:latin typeface="Public Sans"/>
                <a:ea typeface="Public Sans"/>
                <a:cs typeface="Public Sans"/>
                <a:sym typeface="Public Sans"/>
              </a:rPr>
              <a:t>Giám</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sát</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và</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kiểm</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soát</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nhu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cầu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truyền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thông</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để</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đảm</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bảo</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đáp</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ứng</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nhu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cầu</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của</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các</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bên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liên</a:t>
            </a:r>
            <a:r>
              <a:rPr lang="en-US" sz="2600" dirty="0">
                <a:solidFill>
                  <a:srgbClr val="2E3531"/>
                </a:solidFill>
                <a:latin typeface="Public Sans"/>
                <a:ea typeface="Public Sans"/>
                <a:cs typeface="Public Sans"/>
                <a:sym typeface="Public Sans"/>
              </a:rPr>
              <a:t> </a:t>
            </a:r>
            <a:r>
              <a:rPr lang="en-US" sz="2600" dirty="0" err="1">
                <a:solidFill>
                  <a:srgbClr val="2E3531"/>
                </a:solidFill>
                <a:latin typeface="Public Sans"/>
                <a:ea typeface="Public Sans"/>
                <a:cs typeface="Public Sans"/>
                <a:sym typeface="Public Sans"/>
              </a:rPr>
              <a:t>quan</a:t>
            </a:r>
            <a:r>
              <a:rPr lang="en-US" sz="2600" dirty="0">
                <a:solidFill>
                  <a:srgbClr val="2E3531"/>
                </a:solidFill>
                <a:latin typeface="Public Sans"/>
                <a:ea typeface="Public Sans"/>
                <a:cs typeface="Public Sans"/>
                <a:sym typeface="Public Sans"/>
              </a:rPr>
              <a:t>.  </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306161" y="1469571"/>
            <a:ext cx="3051531" cy="7327446"/>
          </a:xfrm>
          <a:prstGeom prst="rect">
            <a:avLst/>
          </a:prstGeom>
          <a:solidFill>
            <a:srgbClr val="D9D9D9"/>
          </a:solidFill>
        </p:spPr>
        <p:txBody>
          <a:bodyPr/>
          <a:lstStyle/>
          <a:p>
            <a:endParaRPr lang="en-US"/>
          </a:p>
        </p:txBody>
      </p:sp>
      <p:sp>
        <p:nvSpPr>
          <p:cNvPr id="4" name="Freeform 4"/>
          <p:cNvSpPr/>
          <p:nvPr/>
        </p:nvSpPr>
        <p:spPr>
          <a:xfrm>
            <a:off x="6062791" y="1329707"/>
            <a:ext cx="11964894" cy="6385305"/>
          </a:xfrm>
          <a:custGeom>
            <a:avLst/>
            <a:gdLst/>
            <a:ahLst/>
            <a:cxnLst/>
            <a:rect l="l" t="t" r="r" b="b"/>
            <a:pathLst>
              <a:path w="11964894" h="6385305">
                <a:moveTo>
                  <a:pt x="0" y="0"/>
                </a:moveTo>
                <a:lnTo>
                  <a:pt x="11964894" y="0"/>
                </a:lnTo>
                <a:lnTo>
                  <a:pt x="11964894" y="6385305"/>
                </a:lnTo>
                <a:lnTo>
                  <a:pt x="0" y="6385305"/>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219058" y="3613032"/>
            <a:ext cx="3820886" cy="3060936"/>
            <a:chOff x="0" y="0"/>
            <a:chExt cx="5094514" cy="4081248"/>
          </a:xfrm>
        </p:grpSpPr>
        <p:sp>
          <p:nvSpPr>
            <p:cNvPr id="6" name="TextBox 6"/>
            <p:cNvSpPr txBox="1"/>
            <p:nvPr/>
          </p:nvSpPr>
          <p:spPr>
            <a:xfrm>
              <a:off x="0" y="0"/>
              <a:ext cx="5094514" cy="2438400"/>
            </a:xfrm>
            <a:prstGeom prst="rect">
              <a:avLst/>
            </a:prstGeom>
          </p:spPr>
          <p:txBody>
            <a:bodyPr lIns="0" tIns="0" rIns="0" bIns="0" rtlCol="0" anchor="t">
              <a:spAutoFit/>
            </a:bodyPr>
            <a:lstStyle/>
            <a:p>
              <a:pPr marL="0" lvl="0" indent="0" algn="just">
                <a:lnSpc>
                  <a:spcPts val="7200"/>
                </a:lnSpc>
                <a:spcBef>
                  <a:spcPct val="0"/>
                </a:spcBef>
              </a:pPr>
              <a:r>
                <a:rPr lang="en-US" sz="6000" b="1">
                  <a:solidFill>
                    <a:srgbClr val="2E3531"/>
                  </a:solidFill>
                  <a:latin typeface="Open Sans Bold"/>
                  <a:ea typeface="Open Sans Bold"/>
                  <a:cs typeface="Open Sans Bold"/>
                  <a:sym typeface="Open Sans Bold"/>
                </a:rPr>
                <a:t>BẢNG TÓM  TẮT</a:t>
              </a:r>
            </a:p>
          </p:txBody>
        </p:sp>
        <p:sp>
          <p:nvSpPr>
            <p:cNvPr id="7" name="TextBox 7"/>
            <p:cNvSpPr txBox="1"/>
            <p:nvPr/>
          </p:nvSpPr>
          <p:spPr>
            <a:xfrm>
              <a:off x="0" y="2987779"/>
              <a:ext cx="5094514" cy="1093469"/>
            </a:xfrm>
            <a:prstGeom prst="rect">
              <a:avLst/>
            </a:prstGeom>
          </p:spPr>
          <p:txBody>
            <a:bodyPr lIns="0" tIns="0" rIns="0" bIns="0" rtlCol="0" anchor="t">
              <a:spAutoFit/>
            </a:bodyPr>
            <a:lstStyle/>
            <a:p>
              <a:pPr algn="l">
                <a:lnSpc>
                  <a:spcPts val="3360"/>
                </a:lnSpc>
              </a:pPr>
              <a:r>
                <a:rPr lang="en-US" sz="2400" b="1">
                  <a:solidFill>
                    <a:srgbClr val="646464"/>
                  </a:solidFill>
                  <a:latin typeface="Public Sans Bold"/>
                  <a:ea typeface="Public Sans Bold"/>
                  <a:cs typeface="Public Sans Bold"/>
                  <a:sym typeface="Public Sans Bold"/>
                </a:rPr>
                <a:t>QUẢN LÝ </a:t>
              </a:r>
            </a:p>
            <a:p>
              <a:pPr marL="0" lvl="0" indent="0" algn="l">
                <a:lnSpc>
                  <a:spcPts val="3360"/>
                </a:lnSpc>
              </a:pPr>
              <a:r>
                <a:rPr lang="en-US" sz="2400" b="1">
                  <a:solidFill>
                    <a:srgbClr val="646464"/>
                  </a:solidFill>
                  <a:latin typeface="Public Sans Bold"/>
                  <a:ea typeface="Public Sans Bold"/>
                  <a:cs typeface="Public Sans Bold"/>
                  <a:sym typeface="Public Sans Bold"/>
                </a:rPr>
                <a:t>TRUYỀN THÔNG DỰ ÁN</a:t>
              </a:r>
            </a:p>
          </p:txBody>
        </p:sp>
      </p:grpSp>
      <p:sp>
        <p:nvSpPr>
          <p:cNvPr id="8" name="TextBox 8"/>
          <p:cNvSpPr txBox="1"/>
          <p:nvPr/>
        </p:nvSpPr>
        <p:spPr>
          <a:xfrm>
            <a:off x="306161" y="7952857"/>
            <a:ext cx="1825794"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3295532"/>
            <a:ext cx="7580539" cy="3981686"/>
            <a:chOff x="0" y="0"/>
            <a:chExt cx="10107386" cy="5308915"/>
          </a:xfrm>
        </p:grpSpPr>
        <p:sp>
          <p:nvSpPr>
            <p:cNvPr id="4" name="TextBox 4"/>
            <p:cNvSpPr txBox="1"/>
            <p:nvPr/>
          </p:nvSpPr>
          <p:spPr>
            <a:xfrm>
              <a:off x="0" y="0"/>
              <a:ext cx="10107386" cy="4114800"/>
            </a:xfrm>
            <a:prstGeom prst="rect">
              <a:avLst/>
            </a:prstGeom>
          </p:spPr>
          <p:txBody>
            <a:bodyPr lIns="0" tIns="0" rIns="0" bIns="0" rtlCol="0" anchor="t">
              <a:spAutoFit/>
            </a:bodyPr>
            <a:lstStyle/>
            <a:p>
              <a:pPr algn="l">
                <a:lnSpc>
                  <a:spcPts val="8159"/>
                </a:lnSpc>
              </a:pPr>
              <a:r>
                <a:rPr lang="en-US" sz="6799" b="1">
                  <a:solidFill>
                    <a:srgbClr val="2E3531"/>
                  </a:solidFill>
                  <a:latin typeface="Open Sans Bold"/>
                  <a:ea typeface="Open Sans Bold"/>
                  <a:cs typeface="Open Sans Bold"/>
                  <a:sym typeface="Open Sans Bold"/>
                </a:rPr>
                <a:t>BẢNG </a:t>
              </a:r>
            </a:p>
            <a:p>
              <a:pPr algn="l">
                <a:lnSpc>
                  <a:spcPts val="8159"/>
                </a:lnSpc>
              </a:pPr>
              <a:r>
                <a:rPr lang="en-US" sz="6799" b="1">
                  <a:solidFill>
                    <a:srgbClr val="2E3531"/>
                  </a:solidFill>
                  <a:latin typeface="Open Sans Bold"/>
                  <a:ea typeface="Open Sans Bold"/>
                  <a:cs typeface="Open Sans Bold"/>
                  <a:sym typeface="Open Sans Bold"/>
                </a:rPr>
                <a:t>LẬP KẾ HOẠCH </a:t>
              </a:r>
            </a:p>
            <a:p>
              <a:pPr marL="0" lvl="0" indent="0" algn="l">
                <a:lnSpc>
                  <a:spcPts val="8159"/>
                </a:lnSpc>
                <a:spcBef>
                  <a:spcPct val="0"/>
                </a:spcBef>
              </a:pPr>
              <a:r>
                <a:rPr lang="en-US" sz="6799" b="1">
                  <a:solidFill>
                    <a:srgbClr val="2E3531"/>
                  </a:solidFill>
                  <a:latin typeface="Open Sans Bold"/>
                  <a:ea typeface="Open Sans Bold"/>
                  <a:cs typeface="Open Sans Bold"/>
                  <a:sym typeface="Open Sans Bold"/>
                </a:rPr>
                <a:t>TRUYỀN THÔNG</a:t>
              </a:r>
            </a:p>
          </p:txBody>
        </p:sp>
        <p:sp>
          <p:nvSpPr>
            <p:cNvPr id="5" name="TextBox 5"/>
            <p:cNvSpPr txBox="1"/>
            <p:nvPr/>
          </p:nvSpPr>
          <p:spPr>
            <a:xfrm>
              <a:off x="0" y="4673704"/>
              <a:ext cx="10107386" cy="635212"/>
            </a:xfrm>
            <a:prstGeom prst="rect">
              <a:avLst/>
            </a:prstGeom>
          </p:spPr>
          <p:txBody>
            <a:bodyPr lIns="0" tIns="0" rIns="0" bIns="0" rtlCol="0" anchor="t">
              <a:spAutoFit/>
            </a:bodyPr>
            <a:lstStyle/>
            <a:p>
              <a:pPr marL="0" lvl="0" indent="0" algn="l">
                <a:lnSpc>
                  <a:spcPts val="4060"/>
                </a:lnSpc>
              </a:pPr>
              <a:endParaRPr/>
            </a:p>
          </p:txBody>
        </p:sp>
      </p:grpSp>
      <p:sp>
        <p:nvSpPr>
          <p:cNvPr id="6" name="AutoShape 6"/>
          <p:cNvSpPr/>
          <p:nvPr/>
        </p:nvSpPr>
        <p:spPr>
          <a:xfrm>
            <a:off x="1028700" y="1068495"/>
            <a:ext cx="1175568" cy="137659"/>
          </a:xfrm>
          <a:prstGeom prst="rect">
            <a:avLst/>
          </a:prstGeom>
          <a:solidFill>
            <a:srgbClr val="000000"/>
          </a:solidFill>
        </p:spPr>
        <p:txBody>
          <a:bodyPr/>
          <a:lstStyle/>
          <a:p>
            <a:endParaRPr lang="en-US"/>
          </a:p>
        </p:txBody>
      </p:sp>
      <p:sp>
        <p:nvSpPr>
          <p:cNvPr id="7" name="AutoShape 7"/>
          <p:cNvSpPr/>
          <p:nvPr/>
        </p:nvSpPr>
        <p:spPr>
          <a:xfrm>
            <a:off x="12277588" y="632732"/>
            <a:ext cx="4407628" cy="8939893"/>
          </a:xfrm>
          <a:prstGeom prst="rect">
            <a:avLst/>
          </a:prstGeom>
          <a:solidFill>
            <a:srgbClr val="E8E7E5"/>
          </a:solidFill>
        </p:spPr>
        <p:txBody>
          <a:bodyPr/>
          <a:lstStyle/>
          <a:p>
            <a:endParaRPr lang="en-US"/>
          </a:p>
        </p:txBody>
      </p:sp>
      <p:sp>
        <p:nvSpPr>
          <p:cNvPr id="8" name="Freeform 8"/>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4"/>
            <a:stretch>
              <a:fillRect l="-40526" r="-40526"/>
            </a:stretch>
          </a:blipFill>
        </p:spPr>
        <p:txBody>
          <a:bodyPr/>
          <a:lstStyle/>
          <a:p>
            <a:endParaRPr lang="en-US"/>
          </a:p>
        </p:txBody>
      </p:sp>
      <p:sp>
        <p:nvSpPr>
          <p:cNvPr id="9" name="TextBox 9"/>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10" name="TextBox 10"/>
          <p:cNvSpPr txBox="1"/>
          <p:nvPr/>
        </p:nvSpPr>
        <p:spPr>
          <a:xfrm>
            <a:off x="1028700" y="10201138"/>
            <a:ext cx="5048943" cy="1210735"/>
          </a:xfrm>
          <a:prstGeom prst="rect">
            <a:avLst/>
          </a:prstGeom>
        </p:spPr>
        <p:txBody>
          <a:bodyPr lIns="0" tIns="0" rIns="0" bIns="0" rtlCol="0" anchor="t">
            <a:spAutoFit/>
          </a:bodyPr>
          <a:lstStyle/>
          <a:p>
            <a:pPr algn="l">
              <a:lnSpc>
                <a:spcPts val="9600"/>
              </a:lnSpc>
            </a:pPr>
            <a:endParaRPr/>
          </a:p>
        </p:txBody>
      </p:sp>
      <p:sp>
        <p:nvSpPr>
          <p:cNvPr id="11" name="TextBox 11"/>
          <p:cNvSpPr txBox="1"/>
          <p:nvPr/>
        </p:nvSpPr>
        <p:spPr>
          <a:xfrm>
            <a:off x="1028700" y="7731903"/>
            <a:ext cx="1825794"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10194" y="183631"/>
            <a:ext cx="15418826" cy="9598219"/>
          </a:xfrm>
          <a:custGeom>
            <a:avLst/>
            <a:gdLst/>
            <a:ahLst/>
            <a:cxnLst/>
            <a:rect l="l" t="t" r="r" b="b"/>
            <a:pathLst>
              <a:path w="15418826" h="9598219">
                <a:moveTo>
                  <a:pt x="0" y="0"/>
                </a:moveTo>
                <a:lnTo>
                  <a:pt x="15418826" y="0"/>
                </a:lnTo>
                <a:lnTo>
                  <a:pt x="15418826" y="9598220"/>
                </a:lnTo>
                <a:lnTo>
                  <a:pt x="0" y="959822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84399" y="8414139"/>
            <a:ext cx="1825794"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89A4BF0C-8F9E-17CC-0F53-E907DFAB141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4AC7D6E-6F84-4D8A-52A6-BDAD9FEC5CBA}"/>
              </a:ext>
            </a:extLst>
          </p:cNvPr>
          <p:cNvSpPr/>
          <p:nvPr/>
        </p:nvSpPr>
        <p:spPr>
          <a:xfrm>
            <a:off x="2514600" y="791822"/>
            <a:ext cx="5569556" cy="8596993"/>
          </a:xfrm>
          <a:prstGeom prst="rect">
            <a:avLst/>
          </a:prstGeom>
          <a:solidFill>
            <a:srgbClr val="000000">
              <a:alpha val="4706"/>
            </a:srgbClr>
          </a:solidFill>
        </p:spPr>
        <p:txBody>
          <a:bodyPr/>
          <a:lstStyle/>
          <a:p>
            <a:endParaRPr lang="en-US"/>
          </a:p>
        </p:txBody>
      </p:sp>
      <p:grpSp>
        <p:nvGrpSpPr>
          <p:cNvPr id="3" name="Group 3">
            <a:extLst>
              <a:ext uri="{FF2B5EF4-FFF2-40B4-BE49-F238E27FC236}">
                <a16:creationId xmlns:a16="http://schemas.microsoft.com/office/drawing/2014/main" id="{4106E848-7BBD-8415-01BB-F474BAD7A4D2}"/>
              </a:ext>
            </a:extLst>
          </p:cNvPr>
          <p:cNvGrpSpPr/>
          <p:nvPr/>
        </p:nvGrpSpPr>
        <p:grpSpPr>
          <a:xfrm>
            <a:off x="1028700" y="907256"/>
            <a:ext cx="4381501" cy="4367417"/>
            <a:chOff x="0" y="-161925"/>
            <a:chExt cx="5842001" cy="5823222"/>
          </a:xfrm>
        </p:grpSpPr>
        <p:sp>
          <p:nvSpPr>
            <p:cNvPr id="4" name="TextBox 4">
              <a:extLst>
                <a:ext uri="{FF2B5EF4-FFF2-40B4-BE49-F238E27FC236}">
                  <a16:creationId xmlns:a16="http://schemas.microsoft.com/office/drawing/2014/main" id="{92F95B27-2E43-DCBC-15C6-C15BF6DA520D}"/>
                </a:ext>
              </a:extLst>
            </p:cNvPr>
            <p:cNvSpPr txBox="1"/>
            <p:nvPr/>
          </p:nvSpPr>
          <p:spPr>
            <a:xfrm>
              <a:off x="1" y="2378347"/>
              <a:ext cx="5842000" cy="3282950"/>
            </a:xfrm>
            <a:prstGeom prst="rect">
              <a:avLst/>
            </a:prstGeom>
          </p:spPr>
          <p:txBody>
            <a:bodyPr wrap="square" lIns="0" tIns="0" rIns="0" bIns="0" rtlCol="0" anchor="t">
              <a:spAutoFit/>
            </a:bodyPr>
            <a:lstStyle/>
            <a:p>
              <a:pPr algn="l">
                <a:lnSpc>
                  <a:spcPts val="9600"/>
                </a:lnSpc>
              </a:pPr>
              <a:r>
                <a:rPr lang="en-US" sz="8000" b="1" dirty="0">
                  <a:solidFill>
                    <a:srgbClr val="000000"/>
                  </a:solidFill>
                  <a:latin typeface="Open Sans Bold"/>
                  <a:ea typeface="Open Sans Bold"/>
                  <a:cs typeface="Open Sans Bold"/>
                  <a:sym typeface="Open Sans Bold"/>
                </a:rPr>
                <a:t>YẾU TỐ CHÍNH</a:t>
              </a:r>
            </a:p>
          </p:txBody>
        </p:sp>
        <p:sp>
          <p:nvSpPr>
            <p:cNvPr id="5" name="TextBox 5">
              <a:extLst>
                <a:ext uri="{FF2B5EF4-FFF2-40B4-BE49-F238E27FC236}">
                  <a16:creationId xmlns:a16="http://schemas.microsoft.com/office/drawing/2014/main" id="{83A4D226-9C18-4DF1-3DC7-98EB923FCBC0}"/>
                </a:ext>
              </a:extLst>
            </p:cNvPr>
            <p:cNvSpPr txBox="1"/>
            <p:nvPr/>
          </p:nvSpPr>
          <p:spPr>
            <a:xfrm>
              <a:off x="0" y="-161925"/>
              <a:ext cx="2640054" cy="1981221"/>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grpSp>
      <p:sp>
        <p:nvSpPr>
          <p:cNvPr id="18" name="TextBox 18">
            <a:extLst>
              <a:ext uri="{FF2B5EF4-FFF2-40B4-BE49-F238E27FC236}">
                <a16:creationId xmlns:a16="http://schemas.microsoft.com/office/drawing/2014/main" id="{D56A3529-818F-ECD8-B68F-2FFAC23CD11A}"/>
              </a:ext>
            </a:extLst>
          </p:cNvPr>
          <p:cNvSpPr txBox="1"/>
          <p:nvPr/>
        </p:nvSpPr>
        <p:spPr>
          <a:xfrm rot="-5400000">
            <a:off x="-613082" y="7319144"/>
            <a:ext cx="3571412"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Business Review | 2030</a:t>
            </a:r>
          </a:p>
        </p:txBody>
      </p:sp>
      <p:grpSp>
        <p:nvGrpSpPr>
          <p:cNvPr id="34" name="Group 33">
            <a:extLst>
              <a:ext uri="{FF2B5EF4-FFF2-40B4-BE49-F238E27FC236}">
                <a16:creationId xmlns:a16="http://schemas.microsoft.com/office/drawing/2014/main" id="{7926B933-4CC7-2A2A-6F89-6FE42CF0ED1B}"/>
              </a:ext>
            </a:extLst>
          </p:cNvPr>
          <p:cNvGrpSpPr/>
          <p:nvPr/>
        </p:nvGrpSpPr>
        <p:grpSpPr>
          <a:xfrm>
            <a:off x="6504185" y="1130778"/>
            <a:ext cx="10755115" cy="18228748"/>
            <a:chOff x="6504185" y="1130778"/>
            <a:chExt cx="10755115" cy="18228748"/>
          </a:xfrm>
        </p:grpSpPr>
        <p:grpSp>
          <p:nvGrpSpPr>
            <p:cNvPr id="32" name="Group 31">
              <a:extLst>
                <a:ext uri="{FF2B5EF4-FFF2-40B4-BE49-F238E27FC236}">
                  <a16:creationId xmlns:a16="http://schemas.microsoft.com/office/drawing/2014/main" id="{FA803FAB-E661-D4C2-A55B-938FE20DA588}"/>
                </a:ext>
              </a:extLst>
            </p:cNvPr>
            <p:cNvGrpSpPr/>
            <p:nvPr/>
          </p:nvGrpSpPr>
          <p:grpSpPr>
            <a:xfrm>
              <a:off x="6504185" y="1130778"/>
              <a:ext cx="10755115" cy="7909454"/>
              <a:chOff x="6504185" y="1130778"/>
              <a:chExt cx="10755115" cy="7909454"/>
            </a:xfrm>
          </p:grpSpPr>
          <p:sp>
            <p:nvSpPr>
              <p:cNvPr id="6" name="Freeform 6">
                <a:extLst>
                  <a:ext uri="{FF2B5EF4-FFF2-40B4-BE49-F238E27FC236}">
                    <a16:creationId xmlns:a16="http://schemas.microsoft.com/office/drawing/2014/main" id="{68F23C60-3C57-9224-B726-279EE825C1AF}"/>
                  </a:ext>
                </a:extLst>
              </p:cNvPr>
              <p:cNvSpPr/>
              <p:nvPr/>
            </p:nvSpPr>
            <p:spPr>
              <a:xfrm>
                <a:off x="6504185" y="117377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2"/>
                <a:stretch>
                  <a:fillRect t="-419" b="-419"/>
                </a:stretch>
              </a:blipFill>
            </p:spPr>
            <p:txBody>
              <a:bodyPr/>
              <a:lstStyle/>
              <a:p>
                <a:endParaRPr lang="en-US"/>
              </a:p>
            </p:txBody>
          </p:sp>
          <p:sp>
            <p:nvSpPr>
              <p:cNvPr id="7" name="Freeform 7">
                <a:extLst>
                  <a:ext uri="{FF2B5EF4-FFF2-40B4-BE49-F238E27FC236}">
                    <a16:creationId xmlns:a16="http://schemas.microsoft.com/office/drawing/2014/main" id="{5FB405EA-EB98-D3CA-13D3-59A3377E0E8D}"/>
                  </a:ext>
                </a:extLst>
              </p:cNvPr>
              <p:cNvSpPr/>
              <p:nvPr/>
            </p:nvSpPr>
            <p:spPr>
              <a:xfrm>
                <a:off x="6504185" y="410659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3"/>
                <a:stretch>
                  <a:fillRect t="-324" b="-324"/>
                </a:stretch>
              </a:blipFill>
            </p:spPr>
            <p:txBody>
              <a:bodyPr/>
              <a:lstStyle/>
              <a:p>
                <a:endParaRPr lang="en-US"/>
              </a:p>
            </p:txBody>
          </p:sp>
          <p:sp>
            <p:nvSpPr>
              <p:cNvPr id="8" name="Freeform 8">
                <a:extLst>
                  <a:ext uri="{FF2B5EF4-FFF2-40B4-BE49-F238E27FC236}">
                    <a16:creationId xmlns:a16="http://schemas.microsoft.com/office/drawing/2014/main" id="{6CE636CD-837F-E0D1-6E7C-01AD2AD4D66D}"/>
                  </a:ext>
                </a:extLst>
              </p:cNvPr>
              <p:cNvSpPr/>
              <p:nvPr/>
            </p:nvSpPr>
            <p:spPr>
              <a:xfrm>
                <a:off x="6504185" y="703941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4"/>
                <a:stretch>
                  <a:fillRect t="-649"/>
                </a:stretch>
              </a:blipFill>
            </p:spPr>
            <p:txBody>
              <a:bodyPr/>
              <a:lstStyle/>
              <a:p>
                <a:endParaRPr lang="en-US"/>
              </a:p>
            </p:txBody>
          </p:sp>
          <p:grpSp>
            <p:nvGrpSpPr>
              <p:cNvPr id="9" name="Group 9">
                <a:extLst>
                  <a:ext uri="{FF2B5EF4-FFF2-40B4-BE49-F238E27FC236}">
                    <a16:creationId xmlns:a16="http://schemas.microsoft.com/office/drawing/2014/main" id="{168B89DF-244C-B5D2-3EA7-4F9EEEFBBA5E}"/>
                  </a:ext>
                </a:extLst>
              </p:cNvPr>
              <p:cNvGrpSpPr/>
              <p:nvPr/>
            </p:nvGrpSpPr>
            <p:grpSpPr>
              <a:xfrm>
                <a:off x="10795893" y="1130778"/>
                <a:ext cx="6463407" cy="2017190"/>
                <a:chOff x="0" y="0"/>
                <a:chExt cx="8617875" cy="2689586"/>
              </a:xfrm>
            </p:grpSpPr>
            <p:sp>
              <p:nvSpPr>
                <p:cNvPr id="10" name="TextBox 10">
                  <a:extLst>
                    <a:ext uri="{FF2B5EF4-FFF2-40B4-BE49-F238E27FC236}">
                      <a16:creationId xmlns:a16="http://schemas.microsoft.com/office/drawing/2014/main" id="{C5B3CE7F-7473-2B70-DBD6-9D64784675DB}"/>
                    </a:ext>
                  </a:extLst>
                </p:cNvPr>
                <p:cNvSpPr txBox="1"/>
                <p:nvPr/>
              </p:nvSpPr>
              <p:spPr>
                <a:xfrm>
                  <a:off x="0" y="1684593"/>
                  <a:ext cx="8617875" cy="1004993"/>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Open Sans"/>
                      <a:ea typeface="Open Sans"/>
                      <a:cs typeface="Open Sans"/>
                      <a:sym typeface="Open Sans"/>
                    </a:rPr>
                    <a:t>Cung cấp phản hồi cá nhân cho từng cá nhân </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Tổ chức các buổi họp </a:t>
                  </a:r>
                </a:p>
              </p:txBody>
            </p:sp>
            <p:sp>
              <p:nvSpPr>
                <p:cNvPr id="11" name="TextBox 11">
                  <a:extLst>
                    <a:ext uri="{FF2B5EF4-FFF2-40B4-BE49-F238E27FC236}">
                      <a16:creationId xmlns:a16="http://schemas.microsoft.com/office/drawing/2014/main" id="{E6274B0C-87FC-32A2-5E43-DF8CFC415C2E}"/>
                    </a:ext>
                  </a:extLst>
                </p:cNvPr>
                <p:cNvSpPr txBox="1"/>
                <p:nvPr/>
              </p:nvSpPr>
              <p:spPr>
                <a:xfrm>
                  <a:off x="0" y="-66675"/>
                  <a:ext cx="86178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Dành nhiều thời gian để giao tiếp</a:t>
                  </a:r>
                </a:p>
              </p:txBody>
            </p:sp>
          </p:grpSp>
          <p:grpSp>
            <p:nvGrpSpPr>
              <p:cNvPr id="12" name="Group 12">
                <a:extLst>
                  <a:ext uri="{FF2B5EF4-FFF2-40B4-BE49-F238E27FC236}">
                    <a16:creationId xmlns:a16="http://schemas.microsoft.com/office/drawing/2014/main" id="{2DF21178-049D-491D-2662-BF02E4144203}"/>
                  </a:ext>
                </a:extLst>
              </p:cNvPr>
              <p:cNvGrpSpPr/>
              <p:nvPr/>
            </p:nvGrpSpPr>
            <p:grpSpPr>
              <a:xfrm>
                <a:off x="10795893" y="4079974"/>
                <a:ext cx="6463407" cy="2000814"/>
                <a:chOff x="0" y="0"/>
                <a:chExt cx="8617875" cy="2667753"/>
              </a:xfrm>
            </p:grpSpPr>
            <p:sp>
              <p:nvSpPr>
                <p:cNvPr id="13" name="TextBox 13">
                  <a:extLst>
                    <a:ext uri="{FF2B5EF4-FFF2-40B4-BE49-F238E27FC236}">
                      <a16:creationId xmlns:a16="http://schemas.microsoft.com/office/drawing/2014/main" id="{E985A720-2CB1-86DD-12BB-C35CB53E535E}"/>
                    </a:ext>
                  </a:extLst>
                </p:cNvPr>
                <p:cNvSpPr txBox="1"/>
                <p:nvPr/>
              </p:nvSpPr>
              <p:spPr>
                <a:xfrm>
                  <a:off x="0" y="1684593"/>
                  <a:ext cx="8617875" cy="983160"/>
                </a:xfrm>
                <a:prstGeom prst="rect">
                  <a:avLst/>
                </a:prstGeom>
              </p:spPr>
              <p:txBody>
                <a:bodyPr lIns="0" tIns="0" rIns="0" bIns="0" rtlCol="0" anchor="t">
                  <a:spAutoFit/>
                </a:bodyPr>
                <a:lstStyle/>
                <a:p>
                  <a:pPr marL="474979" lvl="1" indent="-237489" algn="l">
                    <a:lnSpc>
                      <a:spcPts val="3079"/>
                    </a:lnSpc>
                    <a:buFont typeface="Arial"/>
                    <a:buChar char="•"/>
                  </a:pPr>
                  <a:r>
                    <a:rPr lang="en-US" sz="2199">
                      <a:solidFill>
                        <a:srgbClr val="000000"/>
                      </a:solidFill>
                      <a:latin typeface="Open Sans"/>
                      <a:ea typeface="Open Sans"/>
                      <a:cs typeface="Open Sans"/>
                      <a:sym typeface="Open Sans"/>
                    </a:rPr>
                    <a:t>Cuộc họp hàng tuần</a:t>
                  </a:r>
                </a:p>
                <a:p>
                  <a:pPr marL="474980" lvl="1" indent="-237490" algn="l">
                    <a:lnSpc>
                      <a:spcPts val="3079"/>
                    </a:lnSpc>
                    <a:buFont typeface="Arial"/>
                    <a:buChar char="•"/>
                  </a:pPr>
                  <a:r>
                    <a:rPr lang="en-US" sz="2199">
                      <a:solidFill>
                        <a:srgbClr val="000000"/>
                      </a:solidFill>
                      <a:latin typeface="Open Sans"/>
                      <a:ea typeface="Open Sans"/>
                      <a:cs typeface="Open Sans"/>
                      <a:sym typeface="Open Sans"/>
                    </a:rPr>
                    <a:t>Sử dụng công cụ giao tiếp</a:t>
                  </a:r>
                </a:p>
              </p:txBody>
            </p:sp>
            <p:sp>
              <p:nvSpPr>
                <p:cNvPr id="14" name="TextBox 14">
                  <a:extLst>
                    <a:ext uri="{FF2B5EF4-FFF2-40B4-BE49-F238E27FC236}">
                      <a16:creationId xmlns:a16="http://schemas.microsoft.com/office/drawing/2014/main" id="{3AA7EAB7-0C89-05CF-2911-E364DF69205E}"/>
                    </a:ext>
                  </a:extLst>
                </p:cNvPr>
                <p:cNvSpPr txBox="1"/>
                <p:nvPr/>
              </p:nvSpPr>
              <p:spPr>
                <a:xfrm>
                  <a:off x="0" y="-66675"/>
                  <a:ext cx="86178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Tập trung vào nhu cầu  của cá nhân và nhóm</a:t>
                  </a:r>
                </a:p>
              </p:txBody>
            </p:sp>
          </p:grpSp>
          <p:grpSp>
            <p:nvGrpSpPr>
              <p:cNvPr id="15" name="Group 15">
                <a:extLst>
                  <a:ext uri="{FF2B5EF4-FFF2-40B4-BE49-F238E27FC236}">
                    <a16:creationId xmlns:a16="http://schemas.microsoft.com/office/drawing/2014/main" id="{4BE266F6-88F1-BD8C-F20D-C5B9D5E3B9F6}"/>
                  </a:ext>
                </a:extLst>
              </p:cNvPr>
              <p:cNvGrpSpPr/>
              <p:nvPr/>
            </p:nvGrpSpPr>
            <p:grpSpPr>
              <a:xfrm>
                <a:off x="10817233" y="7039418"/>
                <a:ext cx="6442067" cy="2000814"/>
                <a:chOff x="0" y="0"/>
                <a:chExt cx="8589422" cy="2667753"/>
              </a:xfrm>
            </p:grpSpPr>
            <p:sp>
              <p:nvSpPr>
                <p:cNvPr id="16" name="TextBox 16">
                  <a:extLst>
                    <a:ext uri="{FF2B5EF4-FFF2-40B4-BE49-F238E27FC236}">
                      <a16:creationId xmlns:a16="http://schemas.microsoft.com/office/drawing/2014/main" id="{10269C56-D9C8-317A-F4DC-4DB6A9E99FC3}"/>
                    </a:ext>
                  </a:extLst>
                </p:cNvPr>
                <p:cNvSpPr txBox="1"/>
                <p:nvPr/>
              </p:nvSpPr>
              <p:spPr>
                <a:xfrm>
                  <a:off x="0" y="1684593"/>
                  <a:ext cx="8589422" cy="983160"/>
                </a:xfrm>
                <a:prstGeom prst="rect">
                  <a:avLst/>
                </a:prstGeom>
              </p:spPr>
              <p:txBody>
                <a:bodyPr lIns="0" tIns="0" rIns="0" bIns="0" rtlCol="0" anchor="t">
                  <a:spAutoFit/>
                </a:bodyPr>
                <a:lstStyle/>
                <a:p>
                  <a:pPr marL="474979" lvl="1" indent="-237489" algn="l">
                    <a:lnSpc>
                      <a:spcPts val="3079"/>
                    </a:lnSpc>
                    <a:buFont typeface="Arial"/>
                    <a:buChar char="•"/>
                  </a:pPr>
                  <a:r>
                    <a:rPr lang="en-US" sz="2199">
                      <a:solidFill>
                        <a:srgbClr val="000000"/>
                      </a:solidFill>
                      <a:latin typeface="Open Sans"/>
                      <a:ea typeface="Open Sans"/>
                      <a:cs typeface="Open Sans"/>
                      <a:sym typeface="Open Sans"/>
                    </a:rPr>
                    <a:t>Gửi báo cáo công việc</a:t>
                  </a:r>
                </a:p>
                <a:p>
                  <a:pPr marL="474980" lvl="1" indent="-237490" algn="l">
                    <a:lnSpc>
                      <a:spcPts val="3079"/>
                    </a:lnSpc>
                    <a:buFont typeface="Arial"/>
                    <a:buChar char="•"/>
                  </a:pPr>
                  <a:r>
                    <a:rPr lang="en-US" sz="2199">
                      <a:solidFill>
                        <a:srgbClr val="000000"/>
                      </a:solidFill>
                      <a:latin typeface="Open Sans"/>
                      <a:ea typeface="Open Sans"/>
                      <a:cs typeface="Open Sans"/>
                      <a:sym typeface="Open Sans"/>
                    </a:rPr>
                    <a:t>Trò chuyện tại quán cà phê</a:t>
                  </a:r>
                </a:p>
              </p:txBody>
            </p:sp>
            <p:sp>
              <p:nvSpPr>
                <p:cNvPr id="17" name="TextBox 17">
                  <a:extLst>
                    <a:ext uri="{FF2B5EF4-FFF2-40B4-BE49-F238E27FC236}">
                      <a16:creationId xmlns:a16="http://schemas.microsoft.com/office/drawing/2014/main" id="{83393258-61D8-407F-B753-3023C6CA4033}"/>
                    </a:ext>
                  </a:extLst>
                </p:cNvPr>
                <p:cNvSpPr txBox="1"/>
                <p:nvPr/>
              </p:nvSpPr>
              <p:spPr>
                <a:xfrm>
                  <a:off x="0" y="-66675"/>
                  <a:ext cx="8589422"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Dùng phương pháp chính thức, phi chính thức</a:t>
                  </a:r>
                </a:p>
              </p:txBody>
            </p:sp>
          </p:grpSp>
        </p:grpSp>
        <p:grpSp>
          <p:nvGrpSpPr>
            <p:cNvPr id="33" name="Group 32">
              <a:extLst>
                <a:ext uri="{FF2B5EF4-FFF2-40B4-BE49-F238E27FC236}">
                  <a16:creationId xmlns:a16="http://schemas.microsoft.com/office/drawing/2014/main" id="{1066C8E1-B785-92E0-3E52-5DF66E636D77}"/>
                </a:ext>
              </a:extLst>
            </p:cNvPr>
            <p:cNvGrpSpPr/>
            <p:nvPr/>
          </p:nvGrpSpPr>
          <p:grpSpPr>
            <a:xfrm>
              <a:off x="6504185" y="11371353"/>
              <a:ext cx="10195992" cy="7988173"/>
              <a:chOff x="6504185" y="11371353"/>
              <a:chExt cx="10195992" cy="7988173"/>
            </a:xfrm>
          </p:grpSpPr>
          <p:sp>
            <p:nvSpPr>
              <p:cNvPr id="19" name="Freeform 3">
                <a:extLst>
                  <a:ext uri="{FF2B5EF4-FFF2-40B4-BE49-F238E27FC236}">
                    <a16:creationId xmlns:a16="http://schemas.microsoft.com/office/drawing/2014/main" id="{E3A48825-693E-0156-0311-04EA6C0AE914}"/>
                  </a:ext>
                </a:extLst>
              </p:cNvPr>
              <p:cNvSpPr/>
              <p:nvPr/>
            </p:nvSpPr>
            <p:spPr>
              <a:xfrm>
                <a:off x="6504185" y="1141435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5">
                  <a:alphaModFix amt="87000"/>
                </a:blip>
                <a:stretch>
                  <a:fillRect t="-6582" b="-6582"/>
                </a:stretch>
              </a:blipFill>
            </p:spPr>
            <p:txBody>
              <a:bodyPr/>
              <a:lstStyle/>
              <a:p>
                <a:endParaRPr lang="en-US"/>
              </a:p>
            </p:txBody>
          </p:sp>
          <p:sp>
            <p:nvSpPr>
              <p:cNvPr id="20" name="Freeform 4">
                <a:extLst>
                  <a:ext uri="{FF2B5EF4-FFF2-40B4-BE49-F238E27FC236}">
                    <a16:creationId xmlns:a16="http://schemas.microsoft.com/office/drawing/2014/main" id="{02387257-0272-A490-BE97-C68624AFA202}"/>
                  </a:ext>
                </a:extLst>
              </p:cNvPr>
              <p:cNvSpPr/>
              <p:nvPr/>
            </p:nvSpPr>
            <p:spPr>
              <a:xfrm>
                <a:off x="6504185" y="1434717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6">
                  <a:alphaModFix amt="87000"/>
                </a:blip>
                <a:stretch>
                  <a:fillRect t="-402" b="-402"/>
                </a:stretch>
              </a:blipFill>
            </p:spPr>
            <p:txBody>
              <a:bodyPr/>
              <a:lstStyle/>
              <a:p>
                <a:endParaRPr lang="en-US"/>
              </a:p>
            </p:txBody>
          </p:sp>
          <p:sp>
            <p:nvSpPr>
              <p:cNvPr id="21" name="Freeform 5">
                <a:extLst>
                  <a:ext uri="{FF2B5EF4-FFF2-40B4-BE49-F238E27FC236}">
                    <a16:creationId xmlns:a16="http://schemas.microsoft.com/office/drawing/2014/main" id="{C690D87A-CA19-EB66-0447-ABAF1EAB175D}"/>
                  </a:ext>
                </a:extLst>
              </p:cNvPr>
              <p:cNvSpPr/>
              <p:nvPr/>
            </p:nvSpPr>
            <p:spPr>
              <a:xfrm>
                <a:off x="6504185" y="1727999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7">
                  <a:alphaModFix amt="87000"/>
                </a:blip>
                <a:stretch>
                  <a:fillRect t="-402" b="-402"/>
                </a:stretch>
              </a:blipFill>
            </p:spPr>
            <p:txBody>
              <a:bodyPr/>
              <a:lstStyle/>
              <a:p>
                <a:endParaRPr lang="en-US"/>
              </a:p>
            </p:txBody>
          </p:sp>
          <p:sp>
            <p:nvSpPr>
              <p:cNvPr id="22" name="Freeform 6">
                <a:extLst>
                  <a:ext uri="{FF2B5EF4-FFF2-40B4-BE49-F238E27FC236}">
                    <a16:creationId xmlns:a16="http://schemas.microsoft.com/office/drawing/2014/main" id="{79C68331-38B3-B0AA-20E4-D79E17535455}"/>
                  </a:ext>
                </a:extLst>
              </p:cNvPr>
              <p:cNvSpPr/>
              <p:nvPr/>
            </p:nvSpPr>
            <p:spPr>
              <a:xfrm>
                <a:off x="15406848" y="18437415"/>
                <a:ext cx="1293329" cy="922111"/>
              </a:xfrm>
              <a:custGeom>
                <a:avLst/>
                <a:gdLst/>
                <a:ahLst/>
                <a:cxnLst/>
                <a:rect l="l" t="t" r="r" b="b"/>
                <a:pathLst>
                  <a:path w="1293329" h="922111">
                    <a:moveTo>
                      <a:pt x="0" y="0"/>
                    </a:moveTo>
                    <a:lnTo>
                      <a:pt x="1293329" y="0"/>
                    </a:lnTo>
                    <a:lnTo>
                      <a:pt x="1293329" y="922111"/>
                    </a:lnTo>
                    <a:lnTo>
                      <a:pt x="0" y="922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10">
                <a:extLst>
                  <a:ext uri="{FF2B5EF4-FFF2-40B4-BE49-F238E27FC236}">
                    <a16:creationId xmlns:a16="http://schemas.microsoft.com/office/drawing/2014/main" id="{2A19C51F-45BF-0B97-DD57-534988DAC021}"/>
                  </a:ext>
                </a:extLst>
              </p:cNvPr>
              <p:cNvGrpSpPr/>
              <p:nvPr/>
            </p:nvGrpSpPr>
            <p:grpSpPr>
              <a:xfrm>
                <a:off x="10795893" y="11371353"/>
                <a:ext cx="5749032" cy="2017190"/>
                <a:chOff x="0" y="0"/>
                <a:chExt cx="7665375" cy="2689586"/>
              </a:xfrm>
            </p:grpSpPr>
            <p:sp>
              <p:nvSpPr>
                <p:cNvPr id="24" name="TextBox 11">
                  <a:extLst>
                    <a:ext uri="{FF2B5EF4-FFF2-40B4-BE49-F238E27FC236}">
                      <a16:creationId xmlns:a16="http://schemas.microsoft.com/office/drawing/2014/main" id="{2F83EFF1-C779-5DA6-A8A1-54F01324C0A0}"/>
                    </a:ext>
                  </a:extLst>
                </p:cNvPr>
                <p:cNvSpPr txBox="1"/>
                <p:nvPr/>
              </p:nvSpPr>
              <p:spPr>
                <a:xfrm>
                  <a:off x="0" y="1684593"/>
                  <a:ext cx="7665375" cy="1004993"/>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Open Sans"/>
                      <a:ea typeface="Open Sans"/>
                      <a:cs typeface="Open Sans"/>
                      <a:sym typeface="Open Sans"/>
                    </a:rPr>
                    <a:t>Báo cáo định kì</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Tổ chức cuộc họp nhanh</a:t>
                  </a:r>
                </a:p>
              </p:txBody>
            </p:sp>
            <p:sp>
              <p:nvSpPr>
                <p:cNvPr id="25" name="TextBox 12">
                  <a:extLst>
                    <a:ext uri="{FF2B5EF4-FFF2-40B4-BE49-F238E27FC236}">
                      <a16:creationId xmlns:a16="http://schemas.microsoft.com/office/drawing/2014/main" id="{A58FB15C-07D6-8446-7005-AA202170C111}"/>
                    </a:ext>
                  </a:extLst>
                </p:cNvPr>
                <p:cNvSpPr txBox="1"/>
                <p:nvPr/>
              </p:nvSpPr>
              <p:spPr>
                <a:xfrm>
                  <a:off x="0" y="-66675"/>
                  <a:ext cx="76653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Phân phối thông tin quan trọng kịp thời, hiệu quả</a:t>
                  </a:r>
                </a:p>
              </p:txBody>
            </p:sp>
          </p:grpSp>
          <p:grpSp>
            <p:nvGrpSpPr>
              <p:cNvPr id="26" name="Group 13">
                <a:extLst>
                  <a:ext uri="{FF2B5EF4-FFF2-40B4-BE49-F238E27FC236}">
                    <a16:creationId xmlns:a16="http://schemas.microsoft.com/office/drawing/2014/main" id="{1B702A28-42C6-DACD-D2DD-B49D128EE4FD}"/>
                  </a:ext>
                </a:extLst>
              </p:cNvPr>
              <p:cNvGrpSpPr/>
              <p:nvPr/>
            </p:nvGrpSpPr>
            <p:grpSpPr>
              <a:xfrm>
                <a:off x="10795893" y="14320549"/>
                <a:ext cx="5749032" cy="2000814"/>
                <a:chOff x="0" y="0"/>
                <a:chExt cx="7665375" cy="2667752"/>
              </a:xfrm>
            </p:grpSpPr>
            <p:sp>
              <p:nvSpPr>
                <p:cNvPr id="27" name="TextBox 14">
                  <a:extLst>
                    <a:ext uri="{FF2B5EF4-FFF2-40B4-BE49-F238E27FC236}">
                      <a16:creationId xmlns:a16="http://schemas.microsoft.com/office/drawing/2014/main" id="{7EB7089F-1E95-FCF5-B24D-CA83785E2506}"/>
                    </a:ext>
                  </a:extLst>
                </p:cNvPr>
                <p:cNvSpPr txBox="1"/>
                <p:nvPr/>
              </p:nvSpPr>
              <p:spPr>
                <a:xfrm>
                  <a:off x="0" y="1684593"/>
                  <a:ext cx="7665375" cy="983160"/>
                </a:xfrm>
                <a:prstGeom prst="rect">
                  <a:avLst/>
                </a:prstGeom>
              </p:spPr>
              <p:txBody>
                <a:bodyPr lIns="0" tIns="0" rIns="0" bIns="0" rtlCol="0" anchor="t">
                  <a:spAutoFit/>
                </a:bodyPr>
                <a:lstStyle/>
                <a:p>
                  <a:pPr marL="474980" lvl="1" indent="-237490" algn="l">
                    <a:lnSpc>
                      <a:spcPts val="3079"/>
                    </a:lnSpc>
                    <a:buFont typeface="Arial"/>
                    <a:buChar char="•"/>
                  </a:pPr>
                  <a:r>
                    <a:rPr lang="en-US" sz="2199">
                      <a:solidFill>
                        <a:srgbClr val="000000"/>
                      </a:solidFill>
                      <a:latin typeface="Open Sans"/>
                      <a:ea typeface="Open Sans"/>
                      <a:cs typeface="Open Sans"/>
                      <a:sym typeface="Open Sans"/>
                    </a:rPr>
                    <a:t>Ngân sách đã vượt quá cần chuẩn bị số liệu, giải pháp trước thông báo</a:t>
                  </a:r>
                </a:p>
              </p:txBody>
            </p:sp>
            <p:sp>
              <p:nvSpPr>
                <p:cNvPr id="28" name="TextBox 15">
                  <a:extLst>
                    <a:ext uri="{FF2B5EF4-FFF2-40B4-BE49-F238E27FC236}">
                      <a16:creationId xmlns:a16="http://schemas.microsoft.com/office/drawing/2014/main" id="{45E28C1D-E8EE-C867-6658-F2BE428DD57C}"/>
                    </a:ext>
                  </a:extLst>
                </p:cNvPr>
                <p:cNvSpPr txBox="1"/>
                <p:nvPr/>
              </p:nvSpPr>
              <p:spPr>
                <a:xfrm>
                  <a:off x="0" y="-66675"/>
                  <a:ext cx="76653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Chuẩn bị trước cho việc truyền đạt tin xấu</a:t>
                  </a:r>
                </a:p>
              </p:txBody>
            </p:sp>
          </p:grpSp>
          <p:grpSp>
            <p:nvGrpSpPr>
              <p:cNvPr id="29" name="Group 16">
                <a:extLst>
                  <a:ext uri="{FF2B5EF4-FFF2-40B4-BE49-F238E27FC236}">
                    <a16:creationId xmlns:a16="http://schemas.microsoft.com/office/drawing/2014/main" id="{3F539A78-E6C4-961D-C144-574C5AF454A8}"/>
                  </a:ext>
                </a:extLst>
              </p:cNvPr>
              <p:cNvGrpSpPr/>
              <p:nvPr/>
            </p:nvGrpSpPr>
            <p:grpSpPr>
              <a:xfrm>
                <a:off x="10817233" y="17279993"/>
                <a:ext cx="5727692" cy="1618477"/>
                <a:chOff x="0" y="0"/>
                <a:chExt cx="7636922" cy="2157969"/>
              </a:xfrm>
            </p:grpSpPr>
            <p:sp>
              <p:nvSpPr>
                <p:cNvPr id="30" name="TextBox 17">
                  <a:extLst>
                    <a:ext uri="{FF2B5EF4-FFF2-40B4-BE49-F238E27FC236}">
                      <a16:creationId xmlns:a16="http://schemas.microsoft.com/office/drawing/2014/main" id="{5ED9FED6-5E96-F8A3-E7B3-EE92B9DC55BC}"/>
                    </a:ext>
                  </a:extLst>
                </p:cNvPr>
                <p:cNvSpPr txBox="1"/>
                <p:nvPr/>
              </p:nvSpPr>
              <p:spPr>
                <a:xfrm>
                  <a:off x="0" y="1684593"/>
                  <a:ext cx="7636922" cy="473377"/>
                </a:xfrm>
                <a:prstGeom prst="rect">
                  <a:avLst/>
                </a:prstGeom>
              </p:spPr>
              <p:txBody>
                <a:bodyPr lIns="0" tIns="0" rIns="0" bIns="0" rtlCol="0" anchor="t">
                  <a:spAutoFit/>
                </a:bodyPr>
                <a:lstStyle/>
                <a:p>
                  <a:pPr algn="l">
                    <a:lnSpc>
                      <a:spcPts val="3079"/>
                    </a:lnSpc>
                  </a:pPr>
                  <a:endParaRPr dirty="0"/>
                </a:p>
              </p:txBody>
            </p:sp>
            <p:sp>
              <p:nvSpPr>
                <p:cNvPr id="31" name="TextBox 18">
                  <a:extLst>
                    <a:ext uri="{FF2B5EF4-FFF2-40B4-BE49-F238E27FC236}">
                      <a16:creationId xmlns:a16="http://schemas.microsoft.com/office/drawing/2014/main" id="{93951C89-73CF-68D9-D967-8D619F278D71}"/>
                    </a:ext>
                  </a:extLst>
                </p:cNvPr>
                <p:cNvSpPr txBox="1"/>
                <p:nvPr/>
              </p:nvSpPr>
              <p:spPr>
                <a:xfrm>
                  <a:off x="0" y="-66675"/>
                  <a:ext cx="7636922"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Xác định số lượng kênh truyền thông </a:t>
                  </a:r>
                </a:p>
              </p:txBody>
            </p:sp>
          </p:grpSp>
        </p:grpSp>
      </p:grpSp>
    </p:spTree>
    <p:extLst>
      <p:ext uri="{BB962C8B-B14F-4D97-AF65-F5344CB8AC3E}">
        <p14:creationId xmlns:p14="http://schemas.microsoft.com/office/powerpoint/2010/main" val="169474650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EAA0869B-6E02-5530-C856-7D7526AA0F9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F3ED60D-3A24-1224-8A96-8796B50CF450}"/>
              </a:ext>
            </a:extLst>
          </p:cNvPr>
          <p:cNvSpPr/>
          <p:nvPr/>
        </p:nvSpPr>
        <p:spPr>
          <a:xfrm>
            <a:off x="2425823" y="824593"/>
            <a:ext cx="5569556" cy="8596993"/>
          </a:xfrm>
          <a:prstGeom prst="rect">
            <a:avLst/>
          </a:prstGeom>
          <a:solidFill>
            <a:srgbClr val="000000">
              <a:alpha val="4706"/>
            </a:srgbClr>
          </a:solidFill>
        </p:spPr>
        <p:txBody>
          <a:bodyPr/>
          <a:lstStyle/>
          <a:p>
            <a:endParaRPr lang="en-US"/>
          </a:p>
        </p:txBody>
      </p:sp>
      <p:sp>
        <p:nvSpPr>
          <p:cNvPr id="18" name="TextBox 18">
            <a:extLst>
              <a:ext uri="{FF2B5EF4-FFF2-40B4-BE49-F238E27FC236}">
                <a16:creationId xmlns:a16="http://schemas.microsoft.com/office/drawing/2014/main" id="{681924B9-F88C-997A-B9BE-72CAB560FC49}"/>
              </a:ext>
            </a:extLst>
          </p:cNvPr>
          <p:cNvSpPr txBox="1"/>
          <p:nvPr/>
        </p:nvSpPr>
        <p:spPr>
          <a:xfrm rot="-5400000">
            <a:off x="-613082" y="7319144"/>
            <a:ext cx="3571412"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Business Review | 2030</a:t>
            </a:r>
          </a:p>
        </p:txBody>
      </p:sp>
      <p:grpSp>
        <p:nvGrpSpPr>
          <p:cNvPr id="34" name="Group 33">
            <a:extLst>
              <a:ext uri="{FF2B5EF4-FFF2-40B4-BE49-F238E27FC236}">
                <a16:creationId xmlns:a16="http://schemas.microsoft.com/office/drawing/2014/main" id="{8F4B3525-19D1-41EC-5A2F-C462D400BD03}"/>
              </a:ext>
            </a:extLst>
          </p:cNvPr>
          <p:cNvGrpSpPr/>
          <p:nvPr/>
        </p:nvGrpSpPr>
        <p:grpSpPr>
          <a:xfrm>
            <a:off x="6504185" y="-9114374"/>
            <a:ext cx="10755115" cy="18228748"/>
            <a:chOff x="6504185" y="1130778"/>
            <a:chExt cx="10755115" cy="18228748"/>
          </a:xfrm>
        </p:grpSpPr>
        <p:grpSp>
          <p:nvGrpSpPr>
            <p:cNvPr id="32" name="Group 31">
              <a:extLst>
                <a:ext uri="{FF2B5EF4-FFF2-40B4-BE49-F238E27FC236}">
                  <a16:creationId xmlns:a16="http://schemas.microsoft.com/office/drawing/2014/main" id="{ADBB21F9-0E4F-3B90-E505-968E09854C91}"/>
                </a:ext>
              </a:extLst>
            </p:cNvPr>
            <p:cNvGrpSpPr/>
            <p:nvPr/>
          </p:nvGrpSpPr>
          <p:grpSpPr>
            <a:xfrm>
              <a:off x="6504185" y="1130778"/>
              <a:ext cx="10755115" cy="7909454"/>
              <a:chOff x="6504185" y="1130778"/>
              <a:chExt cx="10755115" cy="7909454"/>
            </a:xfrm>
          </p:grpSpPr>
          <p:sp>
            <p:nvSpPr>
              <p:cNvPr id="6" name="Freeform 6">
                <a:extLst>
                  <a:ext uri="{FF2B5EF4-FFF2-40B4-BE49-F238E27FC236}">
                    <a16:creationId xmlns:a16="http://schemas.microsoft.com/office/drawing/2014/main" id="{14514675-73CF-6ABE-8B2A-45152C4FB474}"/>
                  </a:ext>
                </a:extLst>
              </p:cNvPr>
              <p:cNvSpPr/>
              <p:nvPr/>
            </p:nvSpPr>
            <p:spPr>
              <a:xfrm>
                <a:off x="6504185" y="117377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2"/>
                <a:stretch>
                  <a:fillRect t="-419" b="-419"/>
                </a:stretch>
              </a:blipFill>
            </p:spPr>
            <p:txBody>
              <a:bodyPr/>
              <a:lstStyle/>
              <a:p>
                <a:endParaRPr lang="en-US"/>
              </a:p>
            </p:txBody>
          </p:sp>
          <p:sp>
            <p:nvSpPr>
              <p:cNvPr id="7" name="Freeform 7">
                <a:extLst>
                  <a:ext uri="{FF2B5EF4-FFF2-40B4-BE49-F238E27FC236}">
                    <a16:creationId xmlns:a16="http://schemas.microsoft.com/office/drawing/2014/main" id="{5810BC7A-0595-C5C5-4A1F-74C1BF9B79E0}"/>
                  </a:ext>
                </a:extLst>
              </p:cNvPr>
              <p:cNvSpPr/>
              <p:nvPr/>
            </p:nvSpPr>
            <p:spPr>
              <a:xfrm>
                <a:off x="6504185" y="410659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3"/>
                <a:stretch>
                  <a:fillRect t="-324" b="-324"/>
                </a:stretch>
              </a:blipFill>
            </p:spPr>
            <p:txBody>
              <a:bodyPr/>
              <a:lstStyle/>
              <a:p>
                <a:endParaRPr lang="en-US"/>
              </a:p>
            </p:txBody>
          </p:sp>
          <p:sp>
            <p:nvSpPr>
              <p:cNvPr id="8" name="Freeform 8">
                <a:extLst>
                  <a:ext uri="{FF2B5EF4-FFF2-40B4-BE49-F238E27FC236}">
                    <a16:creationId xmlns:a16="http://schemas.microsoft.com/office/drawing/2014/main" id="{0E6904D2-68A4-9FF8-B1DD-1FC6A83254E6}"/>
                  </a:ext>
                </a:extLst>
              </p:cNvPr>
              <p:cNvSpPr/>
              <p:nvPr/>
            </p:nvSpPr>
            <p:spPr>
              <a:xfrm>
                <a:off x="6504185" y="7039418"/>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4"/>
                <a:stretch>
                  <a:fillRect t="-649"/>
                </a:stretch>
              </a:blipFill>
            </p:spPr>
            <p:txBody>
              <a:bodyPr/>
              <a:lstStyle/>
              <a:p>
                <a:endParaRPr lang="en-US"/>
              </a:p>
            </p:txBody>
          </p:sp>
          <p:grpSp>
            <p:nvGrpSpPr>
              <p:cNvPr id="9" name="Group 9">
                <a:extLst>
                  <a:ext uri="{FF2B5EF4-FFF2-40B4-BE49-F238E27FC236}">
                    <a16:creationId xmlns:a16="http://schemas.microsoft.com/office/drawing/2014/main" id="{33583DE5-2A62-C1B6-EA6D-8226CCC3EA7C}"/>
                  </a:ext>
                </a:extLst>
              </p:cNvPr>
              <p:cNvGrpSpPr/>
              <p:nvPr/>
            </p:nvGrpSpPr>
            <p:grpSpPr>
              <a:xfrm>
                <a:off x="10795893" y="1130778"/>
                <a:ext cx="6463407" cy="2017190"/>
                <a:chOff x="0" y="0"/>
                <a:chExt cx="8617875" cy="2689586"/>
              </a:xfrm>
            </p:grpSpPr>
            <p:sp>
              <p:nvSpPr>
                <p:cNvPr id="10" name="TextBox 10">
                  <a:extLst>
                    <a:ext uri="{FF2B5EF4-FFF2-40B4-BE49-F238E27FC236}">
                      <a16:creationId xmlns:a16="http://schemas.microsoft.com/office/drawing/2014/main" id="{6D8515D1-D393-BC12-6663-092BDDF68709}"/>
                    </a:ext>
                  </a:extLst>
                </p:cNvPr>
                <p:cNvSpPr txBox="1"/>
                <p:nvPr/>
              </p:nvSpPr>
              <p:spPr>
                <a:xfrm>
                  <a:off x="0" y="1684593"/>
                  <a:ext cx="8617875" cy="1004993"/>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Open Sans"/>
                      <a:ea typeface="Open Sans"/>
                      <a:cs typeface="Open Sans"/>
                      <a:sym typeface="Open Sans"/>
                    </a:rPr>
                    <a:t>Cung cấp phản hồi cá nhân cho từng cá nhân </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Tổ chức các buổi họp </a:t>
                  </a:r>
                </a:p>
              </p:txBody>
            </p:sp>
            <p:sp>
              <p:nvSpPr>
                <p:cNvPr id="11" name="TextBox 11">
                  <a:extLst>
                    <a:ext uri="{FF2B5EF4-FFF2-40B4-BE49-F238E27FC236}">
                      <a16:creationId xmlns:a16="http://schemas.microsoft.com/office/drawing/2014/main" id="{DF221F53-6C0A-BA07-38D7-DCDD93AFADA4}"/>
                    </a:ext>
                  </a:extLst>
                </p:cNvPr>
                <p:cNvSpPr txBox="1"/>
                <p:nvPr/>
              </p:nvSpPr>
              <p:spPr>
                <a:xfrm>
                  <a:off x="0" y="-66675"/>
                  <a:ext cx="86178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Dành nhiều thời gian để giao tiếp</a:t>
                  </a:r>
                </a:p>
              </p:txBody>
            </p:sp>
          </p:grpSp>
          <p:grpSp>
            <p:nvGrpSpPr>
              <p:cNvPr id="12" name="Group 12">
                <a:extLst>
                  <a:ext uri="{FF2B5EF4-FFF2-40B4-BE49-F238E27FC236}">
                    <a16:creationId xmlns:a16="http://schemas.microsoft.com/office/drawing/2014/main" id="{3AFB7466-BAA3-DAB6-2F41-87EDBED67D12}"/>
                  </a:ext>
                </a:extLst>
              </p:cNvPr>
              <p:cNvGrpSpPr/>
              <p:nvPr/>
            </p:nvGrpSpPr>
            <p:grpSpPr>
              <a:xfrm>
                <a:off x="10795893" y="4079974"/>
                <a:ext cx="6463407" cy="2000814"/>
                <a:chOff x="0" y="0"/>
                <a:chExt cx="8617875" cy="2667753"/>
              </a:xfrm>
            </p:grpSpPr>
            <p:sp>
              <p:nvSpPr>
                <p:cNvPr id="13" name="TextBox 13">
                  <a:extLst>
                    <a:ext uri="{FF2B5EF4-FFF2-40B4-BE49-F238E27FC236}">
                      <a16:creationId xmlns:a16="http://schemas.microsoft.com/office/drawing/2014/main" id="{D0D78B7E-FE99-5031-6F06-3627D02D5A3A}"/>
                    </a:ext>
                  </a:extLst>
                </p:cNvPr>
                <p:cNvSpPr txBox="1"/>
                <p:nvPr/>
              </p:nvSpPr>
              <p:spPr>
                <a:xfrm>
                  <a:off x="0" y="1684593"/>
                  <a:ext cx="8617875" cy="983160"/>
                </a:xfrm>
                <a:prstGeom prst="rect">
                  <a:avLst/>
                </a:prstGeom>
              </p:spPr>
              <p:txBody>
                <a:bodyPr lIns="0" tIns="0" rIns="0" bIns="0" rtlCol="0" anchor="t">
                  <a:spAutoFit/>
                </a:bodyPr>
                <a:lstStyle/>
                <a:p>
                  <a:pPr marL="474979" lvl="1" indent="-237489" algn="l">
                    <a:lnSpc>
                      <a:spcPts val="3079"/>
                    </a:lnSpc>
                    <a:buFont typeface="Arial"/>
                    <a:buChar char="•"/>
                  </a:pPr>
                  <a:r>
                    <a:rPr lang="en-US" sz="2199">
                      <a:solidFill>
                        <a:srgbClr val="000000"/>
                      </a:solidFill>
                      <a:latin typeface="Open Sans"/>
                      <a:ea typeface="Open Sans"/>
                      <a:cs typeface="Open Sans"/>
                      <a:sym typeface="Open Sans"/>
                    </a:rPr>
                    <a:t>Cuộc họp hàng tuần</a:t>
                  </a:r>
                </a:p>
                <a:p>
                  <a:pPr marL="474980" lvl="1" indent="-237490" algn="l">
                    <a:lnSpc>
                      <a:spcPts val="3079"/>
                    </a:lnSpc>
                    <a:buFont typeface="Arial"/>
                    <a:buChar char="•"/>
                  </a:pPr>
                  <a:r>
                    <a:rPr lang="en-US" sz="2199">
                      <a:solidFill>
                        <a:srgbClr val="000000"/>
                      </a:solidFill>
                      <a:latin typeface="Open Sans"/>
                      <a:ea typeface="Open Sans"/>
                      <a:cs typeface="Open Sans"/>
                      <a:sym typeface="Open Sans"/>
                    </a:rPr>
                    <a:t>Sử dụng công cụ giao tiếp</a:t>
                  </a:r>
                </a:p>
              </p:txBody>
            </p:sp>
            <p:sp>
              <p:nvSpPr>
                <p:cNvPr id="14" name="TextBox 14">
                  <a:extLst>
                    <a:ext uri="{FF2B5EF4-FFF2-40B4-BE49-F238E27FC236}">
                      <a16:creationId xmlns:a16="http://schemas.microsoft.com/office/drawing/2014/main" id="{A6103980-236A-979A-4045-62F0CC158F83}"/>
                    </a:ext>
                  </a:extLst>
                </p:cNvPr>
                <p:cNvSpPr txBox="1"/>
                <p:nvPr/>
              </p:nvSpPr>
              <p:spPr>
                <a:xfrm>
                  <a:off x="0" y="-66675"/>
                  <a:ext cx="86178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Tập trung vào nhu cầu  của cá nhân và nhóm</a:t>
                  </a:r>
                </a:p>
              </p:txBody>
            </p:sp>
          </p:grpSp>
          <p:grpSp>
            <p:nvGrpSpPr>
              <p:cNvPr id="15" name="Group 15">
                <a:extLst>
                  <a:ext uri="{FF2B5EF4-FFF2-40B4-BE49-F238E27FC236}">
                    <a16:creationId xmlns:a16="http://schemas.microsoft.com/office/drawing/2014/main" id="{1223C9CF-08F5-5766-FCC7-043B6DD95BFC}"/>
                  </a:ext>
                </a:extLst>
              </p:cNvPr>
              <p:cNvGrpSpPr/>
              <p:nvPr/>
            </p:nvGrpSpPr>
            <p:grpSpPr>
              <a:xfrm>
                <a:off x="10817233" y="7039418"/>
                <a:ext cx="6442067" cy="2000814"/>
                <a:chOff x="0" y="0"/>
                <a:chExt cx="8589422" cy="2667753"/>
              </a:xfrm>
            </p:grpSpPr>
            <p:sp>
              <p:nvSpPr>
                <p:cNvPr id="16" name="TextBox 16">
                  <a:extLst>
                    <a:ext uri="{FF2B5EF4-FFF2-40B4-BE49-F238E27FC236}">
                      <a16:creationId xmlns:a16="http://schemas.microsoft.com/office/drawing/2014/main" id="{30B863E7-D304-7A09-C918-079D382EE36C}"/>
                    </a:ext>
                  </a:extLst>
                </p:cNvPr>
                <p:cNvSpPr txBox="1"/>
                <p:nvPr/>
              </p:nvSpPr>
              <p:spPr>
                <a:xfrm>
                  <a:off x="0" y="1684593"/>
                  <a:ext cx="8589422" cy="983160"/>
                </a:xfrm>
                <a:prstGeom prst="rect">
                  <a:avLst/>
                </a:prstGeom>
              </p:spPr>
              <p:txBody>
                <a:bodyPr lIns="0" tIns="0" rIns="0" bIns="0" rtlCol="0" anchor="t">
                  <a:spAutoFit/>
                </a:bodyPr>
                <a:lstStyle/>
                <a:p>
                  <a:pPr marL="474979" lvl="1" indent="-237489" algn="l">
                    <a:lnSpc>
                      <a:spcPts val="3079"/>
                    </a:lnSpc>
                    <a:buFont typeface="Arial"/>
                    <a:buChar char="•"/>
                  </a:pPr>
                  <a:r>
                    <a:rPr lang="en-US" sz="2199">
                      <a:solidFill>
                        <a:srgbClr val="000000"/>
                      </a:solidFill>
                      <a:latin typeface="Open Sans"/>
                      <a:ea typeface="Open Sans"/>
                      <a:cs typeface="Open Sans"/>
                      <a:sym typeface="Open Sans"/>
                    </a:rPr>
                    <a:t>Gửi báo cáo công việc</a:t>
                  </a:r>
                </a:p>
                <a:p>
                  <a:pPr marL="474980" lvl="1" indent="-237490" algn="l">
                    <a:lnSpc>
                      <a:spcPts val="3079"/>
                    </a:lnSpc>
                    <a:buFont typeface="Arial"/>
                    <a:buChar char="•"/>
                  </a:pPr>
                  <a:r>
                    <a:rPr lang="en-US" sz="2199">
                      <a:solidFill>
                        <a:srgbClr val="000000"/>
                      </a:solidFill>
                      <a:latin typeface="Open Sans"/>
                      <a:ea typeface="Open Sans"/>
                      <a:cs typeface="Open Sans"/>
                      <a:sym typeface="Open Sans"/>
                    </a:rPr>
                    <a:t>Trò chuyện tại quán cà phê</a:t>
                  </a:r>
                </a:p>
              </p:txBody>
            </p:sp>
            <p:sp>
              <p:nvSpPr>
                <p:cNvPr id="17" name="TextBox 17">
                  <a:extLst>
                    <a:ext uri="{FF2B5EF4-FFF2-40B4-BE49-F238E27FC236}">
                      <a16:creationId xmlns:a16="http://schemas.microsoft.com/office/drawing/2014/main" id="{F03CCC09-F721-542B-4900-BFAB96130585}"/>
                    </a:ext>
                  </a:extLst>
                </p:cNvPr>
                <p:cNvSpPr txBox="1"/>
                <p:nvPr/>
              </p:nvSpPr>
              <p:spPr>
                <a:xfrm>
                  <a:off x="0" y="-66675"/>
                  <a:ext cx="8589422"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Dùng phương pháp chính thức, phi chính thức</a:t>
                  </a:r>
                </a:p>
              </p:txBody>
            </p:sp>
          </p:grpSp>
        </p:grpSp>
        <p:grpSp>
          <p:nvGrpSpPr>
            <p:cNvPr id="33" name="Group 32">
              <a:extLst>
                <a:ext uri="{FF2B5EF4-FFF2-40B4-BE49-F238E27FC236}">
                  <a16:creationId xmlns:a16="http://schemas.microsoft.com/office/drawing/2014/main" id="{7B2259F3-B89A-6282-0CE4-8AB3974DEE42}"/>
                </a:ext>
              </a:extLst>
            </p:cNvPr>
            <p:cNvGrpSpPr/>
            <p:nvPr/>
          </p:nvGrpSpPr>
          <p:grpSpPr>
            <a:xfrm>
              <a:off x="6504185" y="11371353"/>
              <a:ext cx="10195992" cy="7988173"/>
              <a:chOff x="6504185" y="11371353"/>
              <a:chExt cx="10195992" cy="7988173"/>
            </a:xfrm>
          </p:grpSpPr>
          <p:sp>
            <p:nvSpPr>
              <p:cNvPr id="19" name="Freeform 3">
                <a:extLst>
                  <a:ext uri="{FF2B5EF4-FFF2-40B4-BE49-F238E27FC236}">
                    <a16:creationId xmlns:a16="http://schemas.microsoft.com/office/drawing/2014/main" id="{60AE9AB3-69B3-BF1A-B2DC-BA57F4DF9C73}"/>
                  </a:ext>
                </a:extLst>
              </p:cNvPr>
              <p:cNvSpPr/>
              <p:nvPr/>
            </p:nvSpPr>
            <p:spPr>
              <a:xfrm>
                <a:off x="6504185" y="1141435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5">
                  <a:alphaModFix amt="87000"/>
                </a:blip>
                <a:stretch>
                  <a:fillRect t="-6582" b="-6582"/>
                </a:stretch>
              </a:blipFill>
            </p:spPr>
            <p:txBody>
              <a:bodyPr/>
              <a:lstStyle/>
              <a:p>
                <a:endParaRPr lang="en-US"/>
              </a:p>
            </p:txBody>
          </p:sp>
          <p:sp>
            <p:nvSpPr>
              <p:cNvPr id="20" name="Freeform 4">
                <a:extLst>
                  <a:ext uri="{FF2B5EF4-FFF2-40B4-BE49-F238E27FC236}">
                    <a16:creationId xmlns:a16="http://schemas.microsoft.com/office/drawing/2014/main" id="{52F3B627-227B-13DB-2244-E381F3F48209}"/>
                  </a:ext>
                </a:extLst>
              </p:cNvPr>
              <p:cNvSpPr/>
              <p:nvPr/>
            </p:nvSpPr>
            <p:spPr>
              <a:xfrm>
                <a:off x="6504185" y="1434717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6">
                  <a:alphaModFix amt="87000"/>
                </a:blip>
                <a:stretch>
                  <a:fillRect t="-402" b="-402"/>
                </a:stretch>
              </a:blipFill>
            </p:spPr>
            <p:txBody>
              <a:bodyPr/>
              <a:lstStyle/>
              <a:p>
                <a:endParaRPr lang="en-US"/>
              </a:p>
            </p:txBody>
          </p:sp>
          <p:sp>
            <p:nvSpPr>
              <p:cNvPr id="21" name="Freeform 5">
                <a:extLst>
                  <a:ext uri="{FF2B5EF4-FFF2-40B4-BE49-F238E27FC236}">
                    <a16:creationId xmlns:a16="http://schemas.microsoft.com/office/drawing/2014/main" id="{B8A14D10-875B-8184-0302-E4D0C5A1DD3A}"/>
                  </a:ext>
                </a:extLst>
              </p:cNvPr>
              <p:cNvSpPr/>
              <p:nvPr/>
            </p:nvSpPr>
            <p:spPr>
              <a:xfrm>
                <a:off x="6504185" y="17279993"/>
                <a:ext cx="2982390" cy="1974190"/>
              </a:xfrm>
              <a:custGeom>
                <a:avLst/>
                <a:gdLst/>
                <a:ahLst/>
                <a:cxnLst/>
                <a:rect l="l" t="t" r="r" b="b"/>
                <a:pathLst>
                  <a:path w="2982390" h="1974190">
                    <a:moveTo>
                      <a:pt x="0" y="0"/>
                    </a:moveTo>
                    <a:lnTo>
                      <a:pt x="2982389" y="0"/>
                    </a:lnTo>
                    <a:lnTo>
                      <a:pt x="2982389" y="1974190"/>
                    </a:lnTo>
                    <a:lnTo>
                      <a:pt x="0" y="1974190"/>
                    </a:lnTo>
                    <a:lnTo>
                      <a:pt x="0" y="0"/>
                    </a:lnTo>
                    <a:close/>
                  </a:path>
                </a:pathLst>
              </a:custGeom>
              <a:blipFill>
                <a:blip r:embed="rId7">
                  <a:alphaModFix amt="87000"/>
                </a:blip>
                <a:stretch>
                  <a:fillRect t="-402" b="-402"/>
                </a:stretch>
              </a:blipFill>
            </p:spPr>
            <p:txBody>
              <a:bodyPr/>
              <a:lstStyle/>
              <a:p>
                <a:endParaRPr lang="en-US"/>
              </a:p>
            </p:txBody>
          </p:sp>
          <p:sp>
            <p:nvSpPr>
              <p:cNvPr id="22" name="Freeform 6">
                <a:extLst>
                  <a:ext uri="{FF2B5EF4-FFF2-40B4-BE49-F238E27FC236}">
                    <a16:creationId xmlns:a16="http://schemas.microsoft.com/office/drawing/2014/main" id="{2CEEC6E4-D937-283E-DA2B-CC43768FA46D}"/>
                  </a:ext>
                </a:extLst>
              </p:cNvPr>
              <p:cNvSpPr/>
              <p:nvPr/>
            </p:nvSpPr>
            <p:spPr>
              <a:xfrm>
                <a:off x="15406848" y="18437415"/>
                <a:ext cx="1293329" cy="922111"/>
              </a:xfrm>
              <a:custGeom>
                <a:avLst/>
                <a:gdLst/>
                <a:ahLst/>
                <a:cxnLst/>
                <a:rect l="l" t="t" r="r" b="b"/>
                <a:pathLst>
                  <a:path w="1293329" h="922111">
                    <a:moveTo>
                      <a:pt x="0" y="0"/>
                    </a:moveTo>
                    <a:lnTo>
                      <a:pt x="1293329" y="0"/>
                    </a:lnTo>
                    <a:lnTo>
                      <a:pt x="1293329" y="922111"/>
                    </a:lnTo>
                    <a:lnTo>
                      <a:pt x="0" y="922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10">
                <a:extLst>
                  <a:ext uri="{FF2B5EF4-FFF2-40B4-BE49-F238E27FC236}">
                    <a16:creationId xmlns:a16="http://schemas.microsoft.com/office/drawing/2014/main" id="{F3F40920-ECE7-4FA2-4B10-CB8ABE495B0B}"/>
                  </a:ext>
                </a:extLst>
              </p:cNvPr>
              <p:cNvGrpSpPr/>
              <p:nvPr/>
            </p:nvGrpSpPr>
            <p:grpSpPr>
              <a:xfrm>
                <a:off x="10795893" y="11371353"/>
                <a:ext cx="5749032" cy="2017190"/>
                <a:chOff x="0" y="0"/>
                <a:chExt cx="7665375" cy="2689586"/>
              </a:xfrm>
            </p:grpSpPr>
            <p:sp>
              <p:nvSpPr>
                <p:cNvPr id="24" name="TextBox 11">
                  <a:extLst>
                    <a:ext uri="{FF2B5EF4-FFF2-40B4-BE49-F238E27FC236}">
                      <a16:creationId xmlns:a16="http://schemas.microsoft.com/office/drawing/2014/main" id="{DB1BDDB4-347C-3C52-7D25-17787C4CF9E9}"/>
                    </a:ext>
                  </a:extLst>
                </p:cNvPr>
                <p:cNvSpPr txBox="1"/>
                <p:nvPr/>
              </p:nvSpPr>
              <p:spPr>
                <a:xfrm>
                  <a:off x="0" y="1684593"/>
                  <a:ext cx="7665375" cy="1004993"/>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Open Sans"/>
                      <a:ea typeface="Open Sans"/>
                      <a:cs typeface="Open Sans"/>
                      <a:sym typeface="Open Sans"/>
                    </a:rPr>
                    <a:t>Báo cáo định kì</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Tổ chức cuộc họp nhanh</a:t>
                  </a:r>
                </a:p>
              </p:txBody>
            </p:sp>
            <p:sp>
              <p:nvSpPr>
                <p:cNvPr id="25" name="TextBox 12">
                  <a:extLst>
                    <a:ext uri="{FF2B5EF4-FFF2-40B4-BE49-F238E27FC236}">
                      <a16:creationId xmlns:a16="http://schemas.microsoft.com/office/drawing/2014/main" id="{45F172CD-9212-6C84-4C8A-FBFE730F7736}"/>
                    </a:ext>
                  </a:extLst>
                </p:cNvPr>
                <p:cNvSpPr txBox="1"/>
                <p:nvPr/>
              </p:nvSpPr>
              <p:spPr>
                <a:xfrm>
                  <a:off x="0" y="-66675"/>
                  <a:ext cx="7665375"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Phân phối thông tin quan trọng kịp thời, hiệu quả</a:t>
                  </a:r>
                </a:p>
              </p:txBody>
            </p:sp>
          </p:grpSp>
          <p:grpSp>
            <p:nvGrpSpPr>
              <p:cNvPr id="26" name="Group 13">
                <a:extLst>
                  <a:ext uri="{FF2B5EF4-FFF2-40B4-BE49-F238E27FC236}">
                    <a16:creationId xmlns:a16="http://schemas.microsoft.com/office/drawing/2014/main" id="{213A76CE-928C-BE7D-7934-EC8C774F2A1E}"/>
                  </a:ext>
                </a:extLst>
              </p:cNvPr>
              <p:cNvGrpSpPr/>
              <p:nvPr/>
            </p:nvGrpSpPr>
            <p:grpSpPr>
              <a:xfrm>
                <a:off x="10795893" y="14320549"/>
                <a:ext cx="5749032" cy="2000814"/>
                <a:chOff x="0" y="0"/>
                <a:chExt cx="7665375" cy="2667752"/>
              </a:xfrm>
            </p:grpSpPr>
            <p:sp>
              <p:nvSpPr>
                <p:cNvPr id="27" name="TextBox 14">
                  <a:extLst>
                    <a:ext uri="{FF2B5EF4-FFF2-40B4-BE49-F238E27FC236}">
                      <a16:creationId xmlns:a16="http://schemas.microsoft.com/office/drawing/2014/main" id="{DEFAC52A-9775-A1C7-FFDA-01124F83A32F}"/>
                    </a:ext>
                  </a:extLst>
                </p:cNvPr>
                <p:cNvSpPr txBox="1"/>
                <p:nvPr/>
              </p:nvSpPr>
              <p:spPr>
                <a:xfrm>
                  <a:off x="0" y="1684593"/>
                  <a:ext cx="7665375" cy="983160"/>
                </a:xfrm>
                <a:prstGeom prst="rect">
                  <a:avLst/>
                </a:prstGeom>
              </p:spPr>
              <p:txBody>
                <a:bodyPr lIns="0" tIns="0" rIns="0" bIns="0" rtlCol="0" anchor="t">
                  <a:spAutoFit/>
                </a:bodyPr>
                <a:lstStyle/>
                <a:p>
                  <a:pPr marL="474980" lvl="1" indent="-237490" algn="l">
                    <a:lnSpc>
                      <a:spcPts val="3079"/>
                    </a:lnSpc>
                    <a:buFont typeface="Arial"/>
                    <a:buChar char="•"/>
                  </a:pPr>
                  <a:r>
                    <a:rPr lang="en-US" sz="2199">
                      <a:solidFill>
                        <a:srgbClr val="000000"/>
                      </a:solidFill>
                      <a:latin typeface="Open Sans"/>
                      <a:ea typeface="Open Sans"/>
                      <a:cs typeface="Open Sans"/>
                      <a:sym typeface="Open Sans"/>
                    </a:rPr>
                    <a:t>Ngân sách đã vượt quá cần chuẩn bị số liệu, giải pháp trước thông báo</a:t>
                  </a:r>
                </a:p>
              </p:txBody>
            </p:sp>
            <p:sp>
              <p:nvSpPr>
                <p:cNvPr id="28" name="TextBox 15">
                  <a:extLst>
                    <a:ext uri="{FF2B5EF4-FFF2-40B4-BE49-F238E27FC236}">
                      <a16:creationId xmlns:a16="http://schemas.microsoft.com/office/drawing/2014/main" id="{8678A9B8-F72B-36E0-9E10-7C629519A6CB}"/>
                    </a:ext>
                  </a:extLst>
                </p:cNvPr>
                <p:cNvSpPr txBox="1"/>
                <p:nvPr/>
              </p:nvSpPr>
              <p:spPr>
                <a:xfrm>
                  <a:off x="0" y="-66675"/>
                  <a:ext cx="7665375" cy="1599142"/>
                </a:xfrm>
                <a:prstGeom prst="rect">
                  <a:avLst/>
                </a:prstGeom>
              </p:spPr>
              <p:txBody>
                <a:bodyPr lIns="0" tIns="0" rIns="0" bIns="0" rtlCol="0" anchor="t">
                  <a:spAutoFit/>
                </a:bodyPr>
                <a:lstStyle/>
                <a:p>
                  <a:pPr algn="just">
                    <a:lnSpc>
                      <a:spcPts val="4900"/>
                    </a:lnSpc>
                  </a:pPr>
                  <a:r>
                    <a:rPr lang="en-US" sz="3500" b="1" dirty="0" err="1">
                      <a:solidFill>
                        <a:srgbClr val="000000"/>
                      </a:solidFill>
                      <a:latin typeface="Open Sans Bold"/>
                      <a:ea typeface="Open Sans Bold"/>
                      <a:cs typeface="Open Sans Bold"/>
                      <a:sym typeface="Open Sans Bold"/>
                    </a:rPr>
                    <a:t>Chuẩn</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bị</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trước</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cho</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việc</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truyền</a:t>
                  </a:r>
                  <a:r>
                    <a:rPr lang="en-US" sz="3500" b="1" dirty="0">
                      <a:solidFill>
                        <a:srgbClr val="000000"/>
                      </a:solidFill>
                      <a:latin typeface="Open Sans Bold"/>
                      <a:ea typeface="Open Sans Bold"/>
                      <a:cs typeface="Open Sans Bold"/>
                      <a:sym typeface="Open Sans Bold"/>
                    </a:rPr>
                    <a:t> </a:t>
                  </a:r>
                  <a:r>
                    <a:rPr lang="en-US" sz="3500" b="1" dirty="0" err="1">
                      <a:solidFill>
                        <a:srgbClr val="000000"/>
                      </a:solidFill>
                      <a:latin typeface="Open Sans Bold"/>
                      <a:ea typeface="Open Sans Bold"/>
                      <a:cs typeface="Open Sans Bold"/>
                      <a:sym typeface="Open Sans Bold"/>
                    </a:rPr>
                    <a:t>đạt</a:t>
                  </a:r>
                  <a:r>
                    <a:rPr lang="en-US" sz="3500" b="1" dirty="0">
                      <a:solidFill>
                        <a:srgbClr val="000000"/>
                      </a:solidFill>
                      <a:latin typeface="Open Sans Bold"/>
                      <a:ea typeface="Open Sans Bold"/>
                      <a:cs typeface="Open Sans Bold"/>
                      <a:sym typeface="Open Sans Bold"/>
                    </a:rPr>
                    <a:t> tin </a:t>
                  </a:r>
                  <a:r>
                    <a:rPr lang="en-US" sz="3500" b="1" dirty="0" err="1">
                      <a:solidFill>
                        <a:srgbClr val="000000"/>
                      </a:solidFill>
                      <a:latin typeface="Open Sans Bold"/>
                      <a:ea typeface="Open Sans Bold"/>
                      <a:cs typeface="Open Sans Bold"/>
                      <a:sym typeface="Open Sans Bold"/>
                    </a:rPr>
                    <a:t>xấu</a:t>
                  </a:r>
                  <a:endParaRPr lang="en-US" sz="3500" b="1" dirty="0">
                    <a:solidFill>
                      <a:srgbClr val="000000"/>
                    </a:solidFill>
                    <a:latin typeface="Open Sans Bold"/>
                    <a:ea typeface="Open Sans Bold"/>
                    <a:cs typeface="Open Sans Bold"/>
                    <a:sym typeface="Open Sans Bold"/>
                  </a:endParaRPr>
                </a:p>
              </p:txBody>
            </p:sp>
          </p:grpSp>
          <p:grpSp>
            <p:nvGrpSpPr>
              <p:cNvPr id="29" name="Group 16">
                <a:extLst>
                  <a:ext uri="{FF2B5EF4-FFF2-40B4-BE49-F238E27FC236}">
                    <a16:creationId xmlns:a16="http://schemas.microsoft.com/office/drawing/2014/main" id="{3AC0B1DD-7B16-27BB-90C9-404A8BFA4959}"/>
                  </a:ext>
                </a:extLst>
              </p:cNvPr>
              <p:cNvGrpSpPr/>
              <p:nvPr/>
            </p:nvGrpSpPr>
            <p:grpSpPr>
              <a:xfrm>
                <a:off x="10817233" y="17279993"/>
                <a:ext cx="5727692" cy="1618477"/>
                <a:chOff x="0" y="0"/>
                <a:chExt cx="7636922" cy="2157969"/>
              </a:xfrm>
            </p:grpSpPr>
            <p:sp>
              <p:nvSpPr>
                <p:cNvPr id="30" name="TextBox 17">
                  <a:extLst>
                    <a:ext uri="{FF2B5EF4-FFF2-40B4-BE49-F238E27FC236}">
                      <a16:creationId xmlns:a16="http://schemas.microsoft.com/office/drawing/2014/main" id="{340EA829-B07E-7058-0828-D882247FCE06}"/>
                    </a:ext>
                  </a:extLst>
                </p:cNvPr>
                <p:cNvSpPr txBox="1"/>
                <p:nvPr/>
              </p:nvSpPr>
              <p:spPr>
                <a:xfrm>
                  <a:off x="0" y="1684593"/>
                  <a:ext cx="7636922" cy="473377"/>
                </a:xfrm>
                <a:prstGeom prst="rect">
                  <a:avLst/>
                </a:prstGeom>
              </p:spPr>
              <p:txBody>
                <a:bodyPr lIns="0" tIns="0" rIns="0" bIns="0" rtlCol="0" anchor="t">
                  <a:spAutoFit/>
                </a:bodyPr>
                <a:lstStyle/>
                <a:p>
                  <a:pPr algn="l">
                    <a:lnSpc>
                      <a:spcPts val="3079"/>
                    </a:lnSpc>
                  </a:pPr>
                  <a:endParaRPr dirty="0"/>
                </a:p>
              </p:txBody>
            </p:sp>
            <p:sp>
              <p:nvSpPr>
                <p:cNvPr id="31" name="TextBox 18">
                  <a:extLst>
                    <a:ext uri="{FF2B5EF4-FFF2-40B4-BE49-F238E27FC236}">
                      <a16:creationId xmlns:a16="http://schemas.microsoft.com/office/drawing/2014/main" id="{2BEDA1C3-5F3E-A142-6883-62903652A57E}"/>
                    </a:ext>
                  </a:extLst>
                </p:cNvPr>
                <p:cNvSpPr txBox="1"/>
                <p:nvPr/>
              </p:nvSpPr>
              <p:spPr>
                <a:xfrm>
                  <a:off x="0" y="-66675"/>
                  <a:ext cx="7636922" cy="1599142"/>
                </a:xfrm>
                <a:prstGeom prst="rect">
                  <a:avLst/>
                </a:prstGeom>
              </p:spPr>
              <p:txBody>
                <a:bodyPr lIns="0" tIns="0" rIns="0" bIns="0" rtlCol="0" anchor="t">
                  <a:spAutoFit/>
                </a:bodyPr>
                <a:lstStyle/>
                <a:p>
                  <a:pPr algn="just">
                    <a:lnSpc>
                      <a:spcPts val="4900"/>
                    </a:lnSpc>
                  </a:pPr>
                  <a:r>
                    <a:rPr lang="en-US" sz="3500" b="1">
                      <a:solidFill>
                        <a:srgbClr val="000000"/>
                      </a:solidFill>
                      <a:latin typeface="Open Sans Bold"/>
                      <a:ea typeface="Open Sans Bold"/>
                      <a:cs typeface="Open Sans Bold"/>
                      <a:sym typeface="Open Sans Bold"/>
                    </a:rPr>
                    <a:t>Xác định số lượng kênh truyền thông </a:t>
                  </a:r>
                </a:p>
              </p:txBody>
            </p:sp>
          </p:grpSp>
        </p:grpSp>
      </p:grpSp>
      <p:grpSp>
        <p:nvGrpSpPr>
          <p:cNvPr id="35" name="Group 3">
            <a:extLst>
              <a:ext uri="{FF2B5EF4-FFF2-40B4-BE49-F238E27FC236}">
                <a16:creationId xmlns:a16="http://schemas.microsoft.com/office/drawing/2014/main" id="{1B749222-F236-ED28-E3BF-933E5E17A9CC}"/>
              </a:ext>
            </a:extLst>
          </p:cNvPr>
          <p:cNvGrpSpPr/>
          <p:nvPr/>
        </p:nvGrpSpPr>
        <p:grpSpPr>
          <a:xfrm>
            <a:off x="1028700" y="907256"/>
            <a:ext cx="4381501" cy="4367417"/>
            <a:chOff x="0" y="-161925"/>
            <a:chExt cx="5842001" cy="5823222"/>
          </a:xfrm>
        </p:grpSpPr>
        <p:sp>
          <p:nvSpPr>
            <p:cNvPr id="36" name="TextBox 4">
              <a:extLst>
                <a:ext uri="{FF2B5EF4-FFF2-40B4-BE49-F238E27FC236}">
                  <a16:creationId xmlns:a16="http://schemas.microsoft.com/office/drawing/2014/main" id="{0CC37896-3A05-28F7-4394-2838F40AECFE}"/>
                </a:ext>
              </a:extLst>
            </p:cNvPr>
            <p:cNvSpPr txBox="1"/>
            <p:nvPr/>
          </p:nvSpPr>
          <p:spPr>
            <a:xfrm>
              <a:off x="1" y="2378347"/>
              <a:ext cx="5842000" cy="3282950"/>
            </a:xfrm>
            <a:prstGeom prst="rect">
              <a:avLst/>
            </a:prstGeom>
          </p:spPr>
          <p:txBody>
            <a:bodyPr wrap="square" lIns="0" tIns="0" rIns="0" bIns="0" rtlCol="0" anchor="t">
              <a:spAutoFit/>
            </a:bodyPr>
            <a:lstStyle/>
            <a:p>
              <a:pPr algn="l">
                <a:lnSpc>
                  <a:spcPts val="9600"/>
                </a:lnSpc>
              </a:pPr>
              <a:r>
                <a:rPr lang="en-US" sz="8000" b="1" dirty="0">
                  <a:solidFill>
                    <a:srgbClr val="000000"/>
                  </a:solidFill>
                  <a:latin typeface="Open Sans Bold"/>
                  <a:ea typeface="Open Sans Bold"/>
                  <a:cs typeface="Open Sans Bold"/>
                  <a:sym typeface="Open Sans Bold"/>
                </a:rPr>
                <a:t>YẾU TỐ CHÍNH</a:t>
              </a:r>
            </a:p>
          </p:txBody>
        </p:sp>
        <p:sp>
          <p:nvSpPr>
            <p:cNvPr id="37" name="TextBox 5">
              <a:extLst>
                <a:ext uri="{FF2B5EF4-FFF2-40B4-BE49-F238E27FC236}">
                  <a16:creationId xmlns:a16="http://schemas.microsoft.com/office/drawing/2014/main" id="{6B142E60-94BC-5F1A-70FB-CA11B07C0825}"/>
                </a:ext>
              </a:extLst>
            </p:cNvPr>
            <p:cNvSpPr txBox="1"/>
            <p:nvPr/>
          </p:nvSpPr>
          <p:spPr>
            <a:xfrm>
              <a:off x="0" y="-161925"/>
              <a:ext cx="2640054" cy="1981221"/>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grpSp>
    </p:spTree>
    <p:extLst>
      <p:ext uri="{BB962C8B-B14F-4D97-AF65-F5344CB8AC3E}">
        <p14:creationId xmlns:p14="http://schemas.microsoft.com/office/powerpoint/2010/main" val="114043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2856" y="493313"/>
            <a:ext cx="15241037" cy="8960411"/>
          </a:xfrm>
          <a:custGeom>
            <a:avLst/>
            <a:gdLst/>
            <a:ahLst/>
            <a:cxnLst/>
            <a:rect l="l" t="t" r="r" b="b"/>
            <a:pathLst>
              <a:path w="15241037" h="8960411">
                <a:moveTo>
                  <a:pt x="0" y="0"/>
                </a:moveTo>
                <a:lnTo>
                  <a:pt x="15241037" y="0"/>
                </a:lnTo>
                <a:lnTo>
                  <a:pt x="15241037" y="8960412"/>
                </a:lnTo>
                <a:lnTo>
                  <a:pt x="0" y="8960412"/>
                </a:lnTo>
                <a:lnTo>
                  <a:pt x="0" y="0"/>
                </a:lnTo>
                <a:close/>
              </a:path>
            </a:pathLst>
          </a:custGeom>
          <a:blipFill>
            <a:blip r:embed="rId2"/>
            <a:stretch>
              <a:fillRect t="-12417"/>
            </a:stretch>
          </a:blipFill>
        </p:spPr>
        <p:txBody>
          <a:bodyPr/>
          <a:lstStyle/>
          <a:p>
            <a:endParaRPr lang="en-US"/>
          </a:p>
        </p:txBody>
      </p:sp>
      <p:sp>
        <p:nvSpPr>
          <p:cNvPr id="3" name="TextBox 3"/>
          <p:cNvSpPr txBox="1"/>
          <p:nvPr/>
        </p:nvSpPr>
        <p:spPr>
          <a:xfrm>
            <a:off x="661307" y="8099296"/>
            <a:ext cx="1980040"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090220" y="1028700"/>
            <a:ext cx="4522586" cy="8229600"/>
          </a:xfrm>
          <a:prstGeom prst="rect">
            <a:avLst/>
          </a:prstGeom>
          <a:solidFill>
            <a:srgbClr val="000000">
              <a:alpha val="4706"/>
            </a:srgbClr>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192" b="-12192"/>
            </a:stretch>
          </a:blipFill>
        </p:spPr>
        <p:txBody>
          <a:bodyPr/>
          <a:lstStyle/>
          <a:p>
            <a:endParaRPr lang="en-US"/>
          </a:p>
        </p:txBody>
      </p:sp>
      <p:sp>
        <p:nvSpPr>
          <p:cNvPr id="4" name="AutoShape 4"/>
          <p:cNvSpPr/>
          <p:nvPr/>
        </p:nvSpPr>
        <p:spPr>
          <a:xfrm>
            <a:off x="1028700" y="1068495"/>
            <a:ext cx="1175568" cy="137659"/>
          </a:xfrm>
          <a:prstGeom prst="rect">
            <a:avLst/>
          </a:prstGeom>
          <a:solidFill>
            <a:srgbClr val="000000"/>
          </a:solidFill>
        </p:spPr>
        <p:txBody>
          <a:bodyPr/>
          <a:lstStyle/>
          <a:p>
            <a:endParaRPr lang="en-US"/>
          </a:p>
        </p:txBody>
      </p:sp>
      <p:sp>
        <p:nvSpPr>
          <p:cNvPr id="5" name="TextBox 5"/>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TextBox 6"/>
          <p:cNvSpPr txBox="1"/>
          <p:nvPr/>
        </p:nvSpPr>
        <p:spPr>
          <a:xfrm>
            <a:off x="1028700" y="2010623"/>
            <a:ext cx="6743700" cy="1102866"/>
          </a:xfrm>
          <a:prstGeom prst="rect">
            <a:avLst/>
          </a:prstGeom>
        </p:spPr>
        <p:txBody>
          <a:bodyPr wrap="square" lIns="0" tIns="0" rIns="0" bIns="0" rtlCol="0" anchor="t">
            <a:spAutoFit/>
          </a:bodyPr>
          <a:lstStyle/>
          <a:p>
            <a:pPr marL="0" lvl="0" indent="0" algn="l">
              <a:lnSpc>
                <a:spcPts val="8639"/>
              </a:lnSpc>
              <a:spcBef>
                <a:spcPct val="0"/>
              </a:spcBef>
            </a:pPr>
            <a:r>
              <a:rPr lang="en-US" sz="7199" b="1" dirty="0">
                <a:solidFill>
                  <a:srgbClr val="2E3531"/>
                </a:solidFill>
                <a:latin typeface="Open Sans Bold"/>
                <a:ea typeface="Open Sans Bold"/>
                <a:cs typeface="Open Sans Bold"/>
                <a:sym typeface="Open Sans Bold"/>
              </a:rPr>
              <a:t>YẾU TỐ CHÍNH</a:t>
            </a:r>
          </a:p>
        </p:txBody>
      </p:sp>
      <p:sp>
        <p:nvSpPr>
          <p:cNvPr id="7" name="TextBox 7"/>
          <p:cNvSpPr txBox="1"/>
          <p:nvPr/>
        </p:nvSpPr>
        <p:spPr>
          <a:xfrm>
            <a:off x="1028700" y="4166870"/>
            <a:ext cx="7727496" cy="976630"/>
          </a:xfrm>
          <a:prstGeom prst="rect">
            <a:avLst/>
          </a:prstGeom>
        </p:spPr>
        <p:txBody>
          <a:bodyPr lIns="0" tIns="0" rIns="0" bIns="0" rtlCol="0" anchor="t">
            <a:spAutoFit/>
          </a:bodyPr>
          <a:lstStyle/>
          <a:p>
            <a:pPr algn="l">
              <a:lnSpc>
                <a:spcPts val="3920"/>
              </a:lnSpc>
            </a:pPr>
            <a:r>
              <a:rPr lang="en-US" sz="2800">
                <a:solidFill>
                  <a:srgbClr val="000000"/>
                </a:solidFill>
                <a:latin typeface="Open Sans"/>
                <a:ea typeface="Open Sans"/>
                <a:cs typeface="Open Sans"/>
                <a:sym typeface="Open Sans"/>
              </a:rPr>
              <a:t>XÁC ĐỊNH SỐ LƯỢNG KÊNH TRUYỀN THÔNG </a:t>
            </a:r>
          </a:p>
          <a:p>
            <a:pPr marL="0" lvl="0" indent="0" algn="l">
              <a:lnSpc>
                <a:spcPts val="3920"/>
              </a:lnSpc>
            </a:pPr>
            <a:endParaRPr lang="en-US" sz="2800">
              <a:solidFill>
                <a:srgbClr val="000000"/>
              </a:solidFill>
              <a:latin typeface="Open Sans"/>
              <a:ea typeface="Open Sans"/>
              <a:cs typeface="Open Sans"/>
              <a:sym typeface="Open Sans"/>
            </a:endParaRPr>
          </a:p>
        </p:txBody>
      </p:sp>
      <p:sp>
        <p:nvSpPr>
          <p:cNvPr id="8" name="TextBox 8"/>
          <p:cNvSpPr txBox="1"/>
          <p:nvPr/>
        </p:nvSpPr>
        <p:spPr>
          <a:xfrm>
            <a:off x="14981886" y="8414139"/>
            <a:ext cx="1980040" cy="1526397"/>
          </a:xfrm>
          <a:prstGeom prst="rect">
            <a:avLst/>
          </a:prstGeom>
        </p:spPr>
        <p:txBody>
          <a:bodyPr lIns="0" tIns="0" rIns="0" bIns="0" rtlCol="0" anchor="t">
            <a:spAutoFit/>
          </a:bodyPr>
          <a:lstStyle/>
          <a:p>
            <a:pPr algn="l">
              <a:lnSpc>
                <a:spcPts val="12599"/>
              </a:lnSpc>
              <a:spcBef>
                <a:spcPct val="0"/>
              </a:spcBef>
            </a:pPr>
            <a:r>
              <a:rPr lang="en-US" sz="8999" b="1" dirty="0">
                <a:solidFill>
                  <a:srgbClr val="000000"/>
                </a:solidFill>
                <a:latin typeface="Open Sans Bold"/>
                <a:ea typeface="Open Sans Bold"/>
                <a:cs typeface="Open Sans Bold"/>
                <a:sym typeface="Open Sans Bold"/>
              </a:rPr>
              <a:t>/10</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090220" y="1028700"/>
            <a:ext cx="4522586" cy="8229600"/>
          </a:xfrm>
          <a:prstGeom prst="rect">
            <a:avLst/>
          </a:prstGeom>
          <a:solidFill>
            <a:srgbClr val="000000">
              <a:alpha val="4706"/>
            </a:srgbClr>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192" b="-12192"/>
            </a:stretch>
          </a:blipFill>
        </p:spPr>
        <p:txBody>
          <a:bodyPr/>
          <a:lstStyle/>
          <a:p>
            <a:endParaRPr lang="en-US"/>
          </a:p>
        </p:txBody>
      </p:sp>
      <p:sp>
        <p:nvSpPr>
          <p:cNvPr id="4" name="AutoShape 4"/>
          <p:cNvSpPr/>
          <p:nvPr/>
        </p:nvSpPr>
        <p:spPr>
          <a:xfrm>
            <a:off x="1028700" y="1068495"/>
            <a:ext cx="1175568" cy="137659"/>
          </a:xfrm>
          <a:prstGeom prst="rect">
            <a:avLst/>
          </a:prstGeom>
          <a:solidFill>
            <a:srgbClr val="000000"/>
          </a:solidFill>
        </p:spPr>
        <p:txBody>
          <a:bodyPr/>
          <a:lstStyle/>
          <a:p>
            <a:endParaRPr lang="en-US"/>
          </a:p>
        </p:txBody>
      </p:sp>
      <p:sp>
        <p:nvSpPr>
          <p:cNvPr id="5" name="TextBox 5"/>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TextBox 6"/>
          <p:cNvSpPr txBox="1"/>
          <p:nvPr/>
        </p:nvSpPr>
        <p:spPr>
          <a:xfrm>
            <a:off x="865414" y="5592321"/>
            <a:ext cx="8278586" cy="247205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2E3531"/>
                </a:solidFill>
                <a:latin typeface="Public Sans"/>
                <a:ea typeface="Public Sans"/>
                <a:cs typeface="Public Sans"/>
                <a:sym typeface="Public Sans"/>
              </a:rPr>
              <a:t>Khi số lượng người tham gia tăng lên, độ phức tạp của giao tiếp cũng tăng lên </a:t>
            </a:r>
          </a:p>
          <a:p>
            <a:pPr algn="just">
              <a:lnSpc>
                <a:spcPts val="3919"/>
              </a:lnSpc>
            </a:pPr>
            <a:endParaRPr lang="en-US" sz="2799">
              <a:solidFill>
                <a:srgbClr val="2E3531"/>
              </a:solidFill>
              <a:latin typeface="Public Sans"/>
              <a:ea typeface="Public Sans"/>
              <a:cs typeface="Public Sans"/>
              <a:sym typeface="Public Sans"/>
            </a:endParaRPr>
          </a:p>
          <a:p>
            <a:pPr marL="604519" lvl="1" indent="-302260" algn="just">
              <a:lnSpc>
                <a:spcPts val="3919"/>
              </a:lnSpc>
              <a:buFont typeface="Arial"/>
              <a:buChar char="•"/>
            </a:pPr>
            <a:r>
              <a:rPr lang="en-US" sz="2799">
                <a:solidFill>
                  <a:srgbClr val="2E3531"/>
                </a:solidFill>
                <a:latin typeface="Public Sans"/>
                <a:ea typeface="Public Sans"/>
                <a:cs typeface="Public Sans"/>
                <a:sym typeface="Public Sans"/>
              </a:rPr>
              <a:t>Vì có nhiều kênh hoặc con đường giao tiếp hơn để mọi người có thể giao tiếp với nhau.</a:t>
            </a:r>
          </a:p>
        </p:txBody>
      </p:sp>
      <p:sp>
        <p:nvSpPr>
          <p:cNvPr id="7" name="TextBox 7"/>
          <p:cNvSpPr txBox="1"/>
          <p:nvPr/>
        </p:nvSpPr>
        <p:spPr>
          <a:xfrm>
            <a:off x="1028700" y="4166870"/>
            <a:ext cx="7727496" cy="976630"/>
          </a:xfrm>
          <a:prstGeom prst="rect">
            <a:avLst/>
          </a:prstGeom>
        </p:spPr>
        <p:txBody>
          <a:bodyPr lIns="0" tIns="0" rIns="0" bIns="0" rtlCol="0" anchor="t">
            <a:spAutoFit/>
          </a:bodyPr>
          <a:lstStyle/>
          <a:p>
            <a:pPr algn="l">
              <a:lnSpc>
                <a:spcPts val="3920"/>
              </a:lnSpc>
            </a:pPr>
            <a:r>
              <a:rPr lang="en-US" sz="2800">
                <a:solidFill>
                  <a:srgbClr val="000000"/>
                </a:solidFill>
                <a:latin typeface="Open Sans"/>
                <a:ea typeface="Open Sans"/>
                <a:cs typeface="Open Sans"/>
                <a:sym typeface="Open Sans"/>
              </a:rPr>
              <a:t>XÁC ĐỊNH SỐ LƯỢNG KÊNH TRUYỀN THÔNG </a:t>
            </a:r>
          </a:p>
          <a:p>
            <a:pPr marL="0" lvl="0" indent="0" algn="l">
              <a:lnSpc>
                <a:spcPts val="3920"/>
              </a:lnSpc>
            </a:pPr>
            <a:endParaRPr lang="en-US" sz="2800">
              <a:solidFill>
                <a:srgbClr val="000000"/>
              </a:solidFill>
              <a:latin typeface="Open Sans"/>
              <a:ea typeface="Open Sans"/>
              <a:cs typeface="Open Sans"/>
              <a:sym typeface="Open Sans"/>
            </a:endParaRPr>
          </a:p>
        </p:txBody>
      </p:sp>
      <p:sp>
        <p:nvSpPr>
          <p:cNvPr id="10" name="TextBox 8">
            <a:extLst>
              <a:ext uri="{FF2B5EF4-FFF2-40B4-BE49-F238E27FC236}">
                <a16:creationId xmlns:a16="http://schemas.microsoft.com/office/drawing/2014/main" id="{AB01516E-E07E-95AF-1378-6D88AC6DCEBC}"/>
              </a:ext>
            </a:extLst>
          </p:cNvPr>
          <p:cNvSpPr txBox="1"/>
          <p:nvPr/>
        </p:nvSpPr>
        <p:spPr>
          <a:xfrm>
            <a:off x="14981886" y="8414139"/>
            <a:ext cx="1980040" cy="1526397"/>
          </a:xfrm>
          <a:prstGeom prst="rect">
            <a:avLst/>
          </a:prstGeom>
        </p:spPr>
        <p:txBody>
          <a:bodyPr lIns="0" tIns="0" rIns="0" bIns="0" rtlCol="0" anchor="t">
            <a:spAutoFit/>
          </a:bodyPr>
          <a:lstStyle/>
          <a:p>
            <a:pPr algn="l">
              <a:lnSpc>
                <a:spcPts val="12599"/>
              </a:lnSpc>
              <a:spcBef>
                <a:spcPct val="0"/>
              </a:spcBef>
            </a:pPr>
            <a:r>
              <a:rPr lang="en-US" sz="8999" b="1" dirty="0">
                <a:solidFill>
                  <a:srgbClr val="000000"/>
                </a:solidFill>
                <a:latin typeface="Open Sans Bold"/>
                <a:ea typeface="Open Sans Bold"/>
                <a:cs typeface="Open Sans Bold"/>
                <a:sym typeface="Open Sans Bold"/>
              </a:rPr>
              <a:t>/10</a:t>
            </a:r>
          </a:p>
        </p:txBody>
      </p:sp>
      <p:sp>
        <p:nvSpPr>
          <p:cNvPr id="9" name="TextBox 6">
            <a:extLst>
              <a:ext uri="{FF2B5EF4-FFF2-40B4-BE49-F238E27FC236}">
                <a16:creationId xmlns:a16="http://schemas.microsoft.com/office/drawing/2014/main" id="{11A44BC2-58ED-FB30-C4BC-DB1B7C43E8E5}"/>
              </a:ext>
            </a:extLst>
          </p:cNvPr>
          <p:cNvSpPr txBox="1"/>
          <p:nvPr/>
        </p:nvSpPr>
        <p:spPr>
          <a:xfrm>
            <a:off x="1028700" y="2010623"/>
            <a:ext cx="6743700" cy="1102866"/>
          </a:xfrm>
          <a:prstGeom prst="rect">
            <a:avLst/>
          </a:prstGeom>
        </p:spPr>
        <p:txBody>
          <a:bodyPr wrap="square" lIns="0" tIns="0" rIns="0" bIns="0" rtlCol="0" anchor="t">
            <a:spAutoFit/>
          </a:bodyPr>
          <a:lstStyle/>
          <a:p>
            <a:pPr marL="0" lvl="0" indent="0" algn="l">
              <a:lnSpc>
                <a:spcPts val="8639"/>
              </a:lnSpc>
              <a:spcBef>
                <a:spcPct val="0"/>
              </a:spcBef>
            </a:pPr>
            <a:r>
              <a:rPr lang="en-US" sz="7199" b="1" dirty="0">
                <a:solidFill>
                  <a:srgbClr val="2E3531"/>
                </a:solidFill>
                <a:latin typeface="Open Sans Bold"/>
                <a:ea typeface="Open Sans Bold"/>
                <a:cs typeface="Open Sans Bold"/>
                <a:sym typeface="Open Sans Bold"/>
              </a:rPr>
              <a:t>YẾU TỐ CHÍNH</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96740" y="1028700"/>
            <a:ext cx="4034575" cy="8229600"/>
          </a:xfrm>
          <a:prstGeom prst="rect">
            <a:avLst/>
          </a:prstGeom>
          <a:solidFill>
            <a:srgbClr val="D9D9D9"/>
          </a:solidFill>
        </p:spPr>
        <p:txBody>
          <a:bodyPr/>
          <a:lstStyle/>
          <a:p>
            <a:endParaRPr lang="en-US"/>
          </a:p>
        </p:txBody>
      </p:sp>
      <p:sp>
        <p:nvSpPr>
          <p:cNvPr id="3" name="Freeform 3"/>
          <p:cNvSpPr/>
          <p:nvPr/>
        </p:nvSpPr>
        <p:spPr>
          <a:xfrm>
            <a:off x="8896740" y="1630795"/>
            <a:ext cx="4034575" cy="3770057"/>
          </a:xfrm>
          <a:custGeom>
            <a:avLst/>
            <a:gdLst/>
            <a:ahLst/>
            <a:cxnLst/>
            <a:rect l="l" t="t" r="r" b="b"/>
            <a:pathLst>
              <a:path w="4034575" h="3770057">
                <a:moveTo>
                  <a:pt x="0" y="0"/>
                </a:moveTo>
                <a:lnTo>
                  <a:pt x="4034575" y="0"/>
                </a:lnTo>
                <a:lnTo>
                  <a:pt x="4034575" y="3770057"/>
                </a:lnTo>
                <a:lnTo>
                  <a:pt x="0" y="3770057"/>
                </a:lnTo>
                <a:lnTo>
                  <a:pt x="0" y="0"/>
                </a:lnTo>
                <a:close/>
              </a:path>
            </a:pathLst>
          </a:custGeom>
          <a:blipFill>
            <a:blip r:embed="rId2"/>
            <a:stretch>
              <a:fillRect l="-158394" t="-53597" r="-110088" b="-104098"/>
            </a:stretch>
          </a:blipFill>
        </p:spPr>
        <p:txBody>
          <a:bodyPr/>
          <a:lstStyle/>
          <a:p>
            <a:endParaRPr lang="en-US"/>
          </a:p>
        </p:txBody>
      </p:sp>
      <p:sp>
        <p:nvSpPr>
          <p:cNvPr id="4" name="AutoShape 4"/>
          <p:cNvSpPr/>
          <p:nvPr/>
        </p:nvSpPr>
        <p:spPr>
          <a:xfrm>
            <a:off x="13102765" y="1028700"/>
            <a:ext cx="4034575" cy="8229600"/>
          </a:xfrm>
          <a:prstGeom prst="rect">
            <a:avLst/>
          </a:prstGeom>
          <a:solidFill>
            <a:srgbClr val="D9D9D9"/>
          </a:solidFill>
        </p:spPr>
        <p:txBody>
          <a:bodyPr/>
          <a:lstStyle/>
          <a:p>
            <a:endParaRPr lang="en-US"/>
          </a:p>
        </p:txBody>
      </p:sp>
      <p:sp>
        <p:nvSpPr>
          <p:cNvPr id="5" name="AutoShape 5"/>
          <p:cNvSpPr/>
          <p:nvPr/>
        </p:nvSpPr>
        <p:spPr>
          <a:xfrm>
            <a:off x="4686179" y="1028700"/>
            <a:ext cx="4034575" cy="8229600"/>
          </a:xfrm>
          <a:prstGeom prst="rect">
            <a:avLst/>
          </a:prstGeom>
          <a:solidFill>
            <a:srgbClr val="D9D9D9"/>
          </a:solidFill>
        </p:spPr>
        <p:txBody>
          <a:bodyPr/>
          <a:lstStyle/>
          <a:p>
            <a:endParaRPr lang="en-US"/>
          </a:p>
        </p:txBody>
      </p:sp>
      <p:grpSp>
        <p:nvGrpSpPr>
          <p:cNvPr id="6" name="Group 6"/>
          <p:cNvGrpSpPr/>
          <p:nvPr/>
        </p:nvGrpSpPr>
        <p:grpSpPr>
          <a:xfrm>
            <a:off x="4930869" y="6333255"/>
            <a:ext cx="3310346" cy="1702338"/>
            <a:chOff x="0" y="0"/>
            <a:chExt cx="4413795" cy="2269784"/>
          </a:xfrm>
        </p:grpSpPr>
        <p:sp>
          <p:nvSpPr>
            <p:cNvPr id="7" name="TextBox 7"/>
            <p:cNvSpPr txBox="1"/>
            <p:nvPr/>
          </p:nvSpPr>
          <p:spPr>
            <a:xfrm>
              <a:off x="0" y="-66675"/>
              <a:ext cx="4413795" cy="1197821"/>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000000"/>
                  </a:solidFill>
                  <a:latin typeface="Public Sans Bold"/>
                  <a:ea typeface="Public Sans Bold"/>
                  <a:cs typeface="Public Sans Bold"/>
                  <a:sym typeface="Public Sans Bold"/>
                </a:rPr>
                <a:t>NGUYỄN THÀNH LUÂN</a:t>
              </a:r>
            </a:p>
          </p:txBody>
        </p:sp>
        <p:sp>
          <p:nvSpPr>
            <p:cNvPr id="8" name="TextBox 8"/>
            <p:cNvSpPr txBox="1"/>
            <p:nvPr/>
          </p:nvSpPr>
          <p:spPr>
            <a:xfrm>
              <a:off x="0" y="1766442"/>
              <a:ext cx="4413795" cy="503343"/>
            </a:xfrm>
            <a:prstGeom prst="rect">
              <a:avLst/>
            </a:prstGeom>
          </p:spPr>
          <p:txBody>
            <a:bodyPr lIns="0" tIns="0" rIns="0" bIns="0" rtlCol="0" anchor="t">
              <a:spAutoFit/>
            </a:bodyPr>
            <a:lstStyle/>
            <a:p>
              <a:pPr marL="0" lvl="0" indent="0" algn="l">
                <a:lnSpc>
                  <a:spcPts val="3080"/>
                </a:lnSpc>
              </a:pPr>
              <a:r>
                <a:rPr lang="en-US" sz="2200">
                  <a:solidFill>
                    <a:srgbClr val="000000"/>
                  </a:solidFill>
                  <a:latin typeface="Public Sans"/>
                  <a:ea typeface="Public Sans"/>
                  <a:cs typeface="Public Sans"/>
                  <a:sym typeface="Public Sans"/>
                </a:rPr>
                <a:t>Thành viên</a:t>
              </a:r>
            </a:p>
          </p:txBody>
        </p:sp>
      </p:grpSp>
      <p:grpSp>
        <p:nvGrpSpPr>
          <p:cNvPr id="9" name="Group 9"/>
          <p:cNvGrpSpPr/>
          <p:nvPr/>
        </p:nvGrpSpPr>
        <p:grpSpPr>
          <a:xfrm>
            <a:off x="9458821" y="6333255"/>
            <a:ext cx="2910413" cy="1245138"/>
            <a:chOff x="0" y="0"/>
            <a:chExt cx="3880551" cy="1660184"/>
          </a:xfrm>
        </p:grpSpPr>
        <p:sp>
          <p:nvSpPr>
            <p:cNvPr id="10" name="TextBox 10"/>
            <p:cNvSpPr txBox="1"/>
            <p:nvPr/>
          </p:nvSpPr>
          <p:spPr>
            <a:xfrm>
              <a:off x="0" y="-66675"/>
              <a:ext cx="3880551" cy="588221"/>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000000"/>
                  </a:solidFill>
                  <a:latin typeface="Public Sans Bold"/>
                  <a:ea typeface="Public Sans Bold"/>
                  <a:cs typeface="Public Sans Bold"/>
                  <a:sym typeface="Public Sans Bold"/>
                </a:rPr>
                <a:t>PHAN ĐÌNH THÁI</a:t>
              </a:r>
            </a:p>
          </p:txBody>
        </p:sp>
        <p:sp>
          <p:nvSpPr>
            <p:cNvPr id="11" name="TextBox 11"/>
            <p:cNvSpPr txBox="1"/>
            <p:nvPr/>
          </p:nvSpPr>
          <p:spPr>
            <a:xfrm>
              <a:off x="0" y="1156842"/>
              <a:ext cx="3880551" cy="503343"/>
            </a:xfrm>
            <a:prstGeom prst="rect">
              <a:avLst/>
            </a:prstGeom>
          </p:spPr>
          <p:txBody>
            <a:bodyPr lIns="0" tIns="0" rIns="0" bIns="0" rtlCol="0" anchor="t">
              <a:spAutoFit/>
            </a:bodyPr>
            <a:lstStyle/>
            <a:p>
              <a:pPr marL="0" lvl="0" indent="0" algn="l">
                <a:lnSpc>
                  <a:spcPts val="3080"/>
                </a:lnSpc>
              </a:pPr>
              <a:r>
                <a:rPr lang="en-US" sz="2200">
                  <a:solidFill>
                    <a:srgbClr val="000000"/>
                  </a:solidFill>
                  <a:latin typeface="Public Sans"/>
                  <a:ea typeface="Public Sans"/>
                  <a:cs typeface="Public Sans"/>
                  <a:sym typeface="Public Sans"/>
                </a:rPr>
                <a:t>Thành viên</a:t>
              </a:r>
            </a:p>
          </p:txBody>
        </p:sp>
      </p:grpSp>
      <p:grpSp>
        <p:nvGrpSpPr>
          <p:cNvPr id="12" name="Group 12"/>
          <p:cNvGrpSpPr/>
          <p:nvPr/>
        </p:nvGrpSpPr>
        <p:grpSpPr>
          <a:xfrm>
            <a:off x="13664846" y="6333255"/>
            <a:ext cx="2910413" cy="1245138"/>
            <a:chOff x="0" y="0"/>
            <a:chExt cx="3880551" cy="1660184"/>
          </a:xfrm>
        </p:grpSpPr>
        <p:sp>
          <p:nvSpPr>
            <p:cNvPr id="13" name="TextBox 13"/>
            <p:cNvSpPr txBox="1"/>
            <p:nvPr/>
          </p:nvSpPr>
          <p:spPr>
            <a:xfrm>
              <a:off x="0" y="-66675"/>
              <a:ext cx="3880551" cy="588221"/>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000000"/>
                  </a:solidFill>
                  <a:latin typeface="Public Sans Bold"/>
                  <a:ea typeface="Public Sans Bold"/>
                  <a:cs typeface="Public Sans Bold"/>
                  <a:sym typeface="Public Sans Bold"/>
                </a:rPr>
                <a:t>LÊ MINH THẬT</a:t>
              </a:r>
            </a:p>
          </p:txBody>
        </p:sp>
        <p:sp>
          <p:nvSpPr>
            <p:cNvPr id="14" name="TextBox 14"/>
            <p:cNvSpPr txBox="1"/>
            <p:nvPr/>
          </p:nvSpPr>
          <p:spPr>
            <a:xfrm>
              <a:off x="0" y="1156842"/>
              <a:ext cx="3880551" cy="503343"/>
            </a:xfrm>
            <a:prstGeom prst="rect">
              <a:avLst/>
            </a:prstGeom>
          </p:spPr>
          <p:txBody>
            <a:bodyPr lIns="0" tIns="0" rIns="0" bIns="0" rtlCol="0" anchor="t">
              <a:spAutoFit/>
            </a:bodyPr>
            <a:lstStyle/>
            <a:p>
              <a:pPr marL="0" lvl="0" indent="0" algn="l">
                <a:lnSpc>
                  <a:spcPts val="3080"/>
                </a:lnSpc>
              </a:pPr>
              <a:r>
                <a:rPr lang="en-US" sz="2200">
                  <a:solidFill>
                    <a:srgbClr val="000000"/>
                  </a:solidFill>
                  <a:latin typeface="Public Sans"/>
                  <a:ea typeface="Public Sans"/>
                  <a:cs typeface="Public Sans"/>
                  <a:sym typeface="Public Sans"/>
                </a:rPr>
                <a:t>Thành viên</a:t>
              </a:r>
            </a:p>
          </p:txBody>
        </p:sp>
      </p:grpSp>
      <p:sp>
        <p:nvSpPr>
          <p:cNvPr id="15" name="TextBox 15"/>
          <p:cNvSpPr txBox="1"/>
          <p:nvPr/>
        </p:nvSpPr>
        <p:spPr>
          <a:xfrm>
            <a:off x="783771" y="1687023"/>
            <a:ext cx="3164341" cy="2743200"/>
          </a:xfrm>
          <a:prstGeom prst="rect">
            <a:avLst/>
          </a:prstGeom>
        </p:spPr>
        <p:txBody>
          <a:bodyPr lIns="0" tIns="0" rIns="0" bIns="0" rtlCol="0" anchor="t">
            <a:spAutoFit/>
          </a:bodyPr>
          <a:lstStyle/>
          <a:p>
            <a:pPr algn="l">
              <a:lnSpc>
                <a:spcPts val="7200"/>
              </a:lnSpc>
            </a:pPr>
            <a:r>
              <a:rPr lang="en-US" sz="6000" b="1" dirty="0">
                <a:solidFill>
                  <a:srgbClr val="2E3531"/>
                </a:solidFill>
                <a:latin typeface="Open Sans Bold"/>
                <a:ea typeface="Open Sans Bold"/>
                <a:cs typeface="Open Sans Bold"/>
                <a:sym typeface="Open Sans Bold"/>
              </a:rPr>
              <a:t>GẶP GỠ</a:t>
            </a:r>
          </a:p>
          <a:p>
            <a:pPr marL="0" lvl="0" indent="0" algn="l">
              <a:lnSpc>
                <a:spcPts val="7200"/>
              </a:lnSpc>
              <a:spcBef>
                <a:spcPct val="0"/>
              </a:spcBef>
            </a:pPr>
            <a:r>
              <a:rPr lang="en-US" sz="6000" b="1" dirty="0">
                <a:solidFill>
                  <a:srgbClr val="2E3531"/>
                </a:solidFill>
                <a:latin typeface="Open Sans Bold"/>
                <a:ea typeface="Open Sans Bold"/>
                <a:cs typeface="Open Sans Bold"/>
                <a:sym typeface="Open Sans Bold"/>
              </a:rPr>
              <a:t>THÀNH VIÊN</a:t>
            </a:r>
          </a:p>
        </p:txBody>
      </p:sp>
      <p:sp>
        <p:nvSpPr>
          <p:cNvPr id="16" name="Freeform 16"/>
          <p:cNvSpPr/>
          <p:nvPr/>
        </p:nvSpPr>
        <p:spPr>
          <a:xfrm>
            <a:off x="4686179" y="1630795"/>
            <a:ext cx="4034575" cy="3770057"/>
          </a:xfrm>
          <a:custGeom>
            <a:avLst/>
            <a:gdLst/>
            <a:ahLst/>
            <a:cxnLst/>
            <a:rect l="l" t="t" r="r" b="b"/>
            <a:pathLst>
              <a:path w="4034575" h="3770057">
                <a:moveTo>
                  <a:pt x="0" y="0"/>
                </a:moveTo>
                <a:lnTo>
                  <a:pt x="4034575" y="0"/>
                </a:lnTo>
                <a:lnTo>
                  <a:pt x="4034575" y="3770057"/>
                </a:lnTo>
                <a:lnTo>
                  <a:pt x="0" y="3770057"/>
                </a:lnTo>
                <a:lnTo>
                  <a:pt x="0" y="0"/>
                </a:lnTo>
                <a:close/>
              </a:path>
            </a:pathLst>
          </a:custGeom>
          <a:blipFill>
            <a:blip r:embed="rId2"/>
            <a:stretch>
              <a:fillRect l="-51144" t="-53597" r="-217338" b="-104098"/>
            </a:stretch>
          </a:blipFill>
        </p:spPr>
        <p:txBody>
          <a:bodyPr/>
          <a:lstStyle/>
          <a:p>
            <a:endParaRPr lang="en-US"/>
          </a:p>
        </p:txBody>
      </p:sp>
      <p:sp>
        <p:nvSpPr>
          <p:cNvPr id="17" name="Freeform 17"/>
          <p:cNvSpPr/>
          <p:nvPr/>
        </p:nvSpPr>
        <p:spPr>
          <a:xfrm>
            <a:off x="13104630" y="1630795"/>
            <a:ext cx="4034575" cy="3770057"/>
          </a:xfrm>
          <a:custGeom>
            <a:avLst/>
            <a:gdLst/>
            <a:ahLst/>
            <a:cxnLst/>
            <a:rect l="l" t="t" r="r" b="b"/>
            <a:pathLst>
              <a:path w="4034575" h="3770057">
                <a:moveTo>
                  <a:pt x="0" y="0"/>
                </a:moveTo>
                <a:lnTo>
                  <a:pt x="4034576" y="0"/>
                </a:lnTo>
                <a:lnTo>
                  <a:pt x="4034576" y="3770057"/>
                </a:lnTo>
                <a:lnTo>
                  <a:pt x="0" y="3770057"/>
                </a:lnTo>
                <a:lnTo>
                  <a:pt x="0" y="0"/>
                </a:lnTo>
                <a:close/>
              </a:path>
            </a:pathLst>
          </a:custGeom>
          <a:blipFill>
            <a:blip r:embed="rId2"/>
            <a:stretch>
              <a:fillRect l="-265643" t="-54139" r="-2838" b="-103557"/>
            </a:stretch>
          </a:blipFill>
        </p:spPr>
        <p:txBody>
          <a:bodyPr/>
          <a:lstStyle/>
          <a:p>
            <a:endParaRPr lang="en-US"/>
          </a:p>
        </p:txBody>
      </p:sp>
      <p:sp>
        <p:nvSpPr>
          <p:cNvPr id="18" name="TextBox 18"/>
          <p:cNvSpPr txBox="1"/>
          <p:nvPr/>
        </p:nvSpPr>
        <p:spPr>
          <a:xfrm rot="5400000">
            <a:off x="15508342" y="3147532"/>
            <a:ext cx="4551989" cy="314325"/>
          </a:xfrm>
          <a:prstGeom prst="rect">
            <a:avLst/>
          </a:prstGeom>
        </p:spPr>
        <p:txBody>
          <a:bodyPr lIns="0" tIns="0" rIns="0" bIns="0" rtlCol="0" anchor="t">
            <a:spAutoFit/>
          </a:bodyPr>
          <a:lstStyle/>
          <a:p>
            <a:pPr algn="just">
              <a:lnSpc>
                <a:spcPts val="2400"/>
              </a:lnSpc>
            </a:pPr>
            <a:r>
              <a:rPr lang="en-US" sz="2000" b="1" spc="100">
                <a:solidFill>
                  <a:srgbClr val="000000"/>
                </a:solidFill>
                <a:latin typeface="Open Sans Bold"/>
                <a:ea typeface="Open Sans Bold"/>
                <a:cs typeface="Open Sans Bold"/>
                <a:sym typeface="Open Sans Bold"/>
              </a:rPr>
              <a:t>Nhóm 9 - Quản lý dự án | 2024</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090220" y="1028700"/>
            <a:ext cx="4522586" cy="8229600"/>
          </a:xfrm>
          <a:prstGeom prst="rect">
            <a:avLst/>
          </a:prstGeom>
          <a:solidFill>
            <a:srgbClr val="000000">
              <a:alpha val="4706"/>
            </a:srgbClr>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192" b="-12192"/>
            </a:stretch>
          </a:blipFill>
        </p:spPr>
        <p:txBody>
          <a:bodyPr/>
          <a:lstStyle/>
          <a:p>
            <a:endParaRPr lang="en-US"/>
          </a:p>
        </p:txBody>
      </p:sp>
      <p:sp>
        <p:nvSpPr>
          <p:cNvPr id="4" name="AutoShape 4"/>
          <p:cNvSpPr/>
          <p:nvPr/>
        </p:nvSpPr>
        <p:spPr>
          <a:xfrm>
            <a:off x="1028700" y="1068495"/>
            <a:ext cx="1175568" cy="137659"/>
          </a:xfrm>
          <a:prstGeom prst="rect">
            <a:avLst/>
          </a:prstGeom>
          <a:solidFill>
            <a:srgbClr val="000000"/>
          </a:solidFill>
        </p:spPr>
        <p:txBody>
          <a:bodyPr/>
          <a:lstStyle/>
          <a:p>
            <a:endParaRPr lang="en-US"/>
          </a:p>
        </p:txBody>
      </p:sp>
      <p:sp>
        <p:nvSpPr>
          <p:cNvPr id="5" name="TextBox 5"/>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TextBox 6"/>
          <p:cNvSpPr txBox="1"/>
          <p:nvPr/>
        </p:nvSpPr>
        <p:spPr>
          <a:xfrm>
            <a:off x="738824" y="5578895"/>
            <a:ext cx="8105819" cy="490855"/>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2E3531"/>
                </a:solidFill>
                <a:latin typeface="Public Sans"/>
                <a:ea typeface="Public Sans"/>
                <a:cs typeface="Public Sans"/>
                <a:sym typeface="Public Sans"/>
              </a:rPr>
              <a:t>Công thức tính số lượng kênh giao tiếp:</a:t>
            </a:r>
          </a:p>
        </p:txBody>
      </p:sp>
      <p:sp>
        <p:nvSpPr>
          <p:cNvPr id="7" name="TextBox 7"/>
          <p:cNvSpPr txBox="1"/>
          <p:nvPr/>
        </p:nvSpPr>
        <p:spPr>
          <a:xfrm>
            <a:off x="738824" y="6505360"/>
            <a:ext cx="4910820" cy="490855"/>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2E3531"/>
                </a:solidFill>
                <a:latin typeface="Public Sans"/>
                <a:ea typeface="Public Sans"/>
                <a:cs typeface="Public Sans"/>
                <a:sym typeface="Public Sans"/>
              </a:rPr>
              <a:t>Số lượng kênh giao tiếp:</a:t>
            </a:r>
          </a:p>
        </p:txBody>
      </p:sp>
      <p:sp>
        <p:nvSpPr>
          <p:cNvPr id="8" name="TextBox 8"/>
          <p:cNvSpPr txBox="1"/>
          <p:nvPr/>
        </p:nvSpPr>
        <p:spPr>
          <a:xfrm>
            <a:off x="2402537" y="7685719"/>
            <a:ext cx="5620631" cy="1344692"/>
          </a:xfrm>
          <a:prstGeom prst="rect">
            <a:avLst/>
          </a:prstGeom>
        </p:spPr>
        <p:txBody>
          <a:bodyPr lIns="0" tIns="0" rIns="0" bIns="0" rtlCol="0" anchor="t">
            <a:spAutoFit/>
          </a:bodyPr>
          <a:lstStyle/>
          <a:p>
            <a:pPr algn="ctr">
              <a:lnSpc>
                <a:spcPts val="1709"/>
              </a:lnSpc>
            </a:pPr>
            <a:r>
              <a:rPr lang="en-US" sz="3419" b="1">
                <a:solidFill>
                  <a:srgbClr val="2E3531"/>
                </a:solidFill>
                <a:latin typeface="Tex Gyre Bonum Bold"/>
                <a:ea typeface="Tex Gyre Bonum Bold"/>
                <a:cs typeface="Tex Gyre Bonum Bold"/>
                <a:sym typeface="Tex Gyre Bonum Bold"/>
              </a:rPr>
              <a:t>n (n - 1)</a:t>
            </a:r>
          </a:p>
          <a:p>
            <a:pPr algn="ctr">
              <a:lnSpc>
                <a:spcPts val="5060"/>
              </a:lnSpc>
            </a:pPr>
            <a:r>
              <a:rPr lang="en-US" sz="3419" b="1">
                <a:solidFill>
                  <a:srgbClr val="2E3531"/>
                </a:solidFill>
                <a:latin typeface="Tex Gyre Bonum Bold"/>
                <a:ea typeface="Tex Gyre Bonum Bold"/>
                <a:cs typeface="Tex Gyre Bonum Bold"/>
                <a:sym typeface="Tex Gyre Bonum Bold"/>
              </a:rPr>
              <a:t>______</a:t>
            </a:r>
          </a:p>
          <a:p>
            <a:pPr marL="0" lvl="0" indent="0" algn="ctr">
              <a:lnSpc>
                <a:spcPts val="4786"/>
              </a:lnSpc>
            </a:pPr>
            <a:r>
              <a:rPr lang="en-US" sz="3419" b="1">
                <a:solidFill>
                  <a:srgbClr val="2E3531"/>
                </a:solidFill>
                <a:latin typeface="Tex Gyre Bonum Bold"/>
                <a:ea typeface="Tex Gyre Bonum Bold"/>
                <a:cs typeface="Tex Gyre Bonum Bold"/>
                <a:sym typeface="Tex Gyre Bonum Bold"/>
              </a:rPr>
              <a:t>2</a:t>
            </a:r>
          </a:p>
        </p:txBody>
      </p:sp>
      <p:sp>
        <p:nvSpPr>
          <p:cNvPr id="10" name="TextBox 10"/>
          <p:cNvSpPr txBox="1"/>
          <p:nvPr/>
        </p:nvSpPr>
        <p:spPr>
          <a:xfrm>
            <a:off x="1028700" y="4166870"/>
            <a:ext cx="7727496" cy="976630"/>
          </a:xfrm>
          <a:prstGeom prst="rect">
            <a:avLst/>
          </a:prstGeom>
        </p:spPr>
        <p:txBody>
          <a:bodyPr lIns="0" tIns="0" rIns="0" bIns="0" rtlCol="0" anchor="t">
            <a:spAutoFit/>
          </a:bodyPr>
          <a:lstStyle/>
          <a:p>
            <a:pPr algn="l">
              <a:lnSpc>
                <a:spcPts val="3920"/>
              </a:lnSpc>
            </a:pPr>
            <a:r>
              <a:rPr lang="en-US" sz="2800">
                <a:solidFill>
                  <a:srgbClr val="000000"/>
                </a:solidFill>
                <a:latin typeface="Open Sans"/>
                <a:ea typeface="Open Sans"/>
                <a:cs typeface="Open Sans"/>
                <a:sym typeface="Open Sans"/>
              </a:rPr>
              <a:t>XÁC ĐỊNH SỐ LƯỢNG KÊNH TRUYỀN THÔNG </a:t>
            </a:r>
          </a:p>
          <a:p>
            <a:pPr marL="0" lvl="0" indent="0" algn="l">
              <a:lnSpc>
                <a:spcPts val="3920"/>
              </a:lnSpc>
            </a:pPr>
            <a:endParaRPr lang="en-US" sz="2800">
              <a:solidFill>
                <a:srgbClr val="000000"/>
              </a:solidFill>
              <a:latin typeface="Open Sans"/>
              <a:ea typeface="Open Sans"/>
              <a:cs typeface="Open Sans"/>
              <a:sym typeface="Open Sans"/>
            </a:endParaRPr>
          </a:p>
        </p:txBody>
      </p:sp>
      <p:sp>
        <p:nvSpPr>
          <p:cNvPr id="11" name="TextBox 11"/>
          <p:cNvSpPr txBox="1"/>
          <p:nvPr/>
        </p:nvSpPr>
        <p:spPr>
          <a:xfrm>
            <a:off x="14981886" y="8414139"/>
            <a:ext cx="1980040"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a:t>
            </a:r>
          </a:p>
        </p:txBody>
      </p:sp>
      <p:sp>
        <p:nvSpPr>
          <p:cNvPr id="12" name="TextBox 6">
            <a:extLst>
              <a:ext uri="{FF2B5EF4-FFF2-40B4-BE49-F238E27FC236}">
                <a16:creationId xmlns:a16="http://schemas.microsoft.com/office/drawing/2014/main" id="{5FBF55F4-23CD-FB88-CA62-006BB4BB0AA0}"/>
              </a:ext>
            </a:extLst>
          </p:cNvPr>
          <p:cNvSpPr txBox="1"/>
          <p:nvPr/>
        </p:nvSpPr>
        <p:spPr>
          <a:xfrm>
            <a:off x="1028700" y="2010623"/>
            <a:ext cx="6743700" cy="1102866"/>
          </a:xfrm>
          <a:prstGeom prst="rect">
            <a:avLst/>
          </a:prstGeom>
        </p:spPr>
        <p:txBody>
          <a:bodyPr wrap="square" lIns="0" tIns="0" rIns="0" bIns="0" rtlCol="0" anchor="t">
            <a:spAutoFit/>
          </a:bodyPr>
          <a:lstStyle/>
          <a:p>
            <a:pPr marL="0" lvl="0" indent="0" algn="l">
              <a:lnSpc>
                <a:spcPts val="8639"/>
              </a:lnSpc>
              <a:spcBef>
                <a:spcPct val="0"/>
              </a:spcBef>
            </a:pPr>
            <a:r>
              <a:rPr lang="en-US" sz="7199" b="1" dirty="0">
                <a:solidFill>
                  <a:srgbClr val="2E3531"/>
                </a:solidFill>
                <a:latin typeface="Open Sans Bold"/>
                <a:ea typeface="Open Sans Bold"/>
                <a:cs typeface="Open Sans Bold"/>
                <a:sym typeface="Open Sans Bold"/>
              </a:rPr>
              <a:t>YẾU TỐ CHÍNH</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877382" y="857250"/>
            <a:ext cx="4778849" cy="8572500"/>
          </a:xfrm>
          <a:prstGeom prst="rect">
            <a:avLst/>
          </a:prstGeom>
          <a:solidFill>
            <a:srgbClr val="D9D9D9"/>
          </a:solidFill>
        </p:spPr>
        <p:txBody>
          <a:bodyPr/>
          <a:lstStyle/>
          <a:p>
            <a:endParaRPr lang="en-US"/>
          </a:p>
        </p:txBody>
      </p:sp>
      <p:grpSp>
        <p:nvGrpSpPr>
          <p:cNvPr id="4" name="Group 4"/>
          <p:cNvGrpSpPr/>
          <p:nvPr/>
        </p:nvGrpSpPr>
        <p:grpSpPr>
          <a:xfrm>
            <a:off x="2127641" y="3900725"/>
            <a:ext cx="7751144" cy="3669371"/>
            <a:chOff x="0" y="0"/>
            <a:chExt cx="10334859" cy="4892495"/>
          </a:xfrm>
        </p:grpSpPr>
        <p:sp>
          <p:nvSpPr>
            <p:cNvPr id="5" name="TextBox 5"/>
            <p:cNvSpPr txBox="1"/>
            <p:nvPr/>
          </p:nvSpPr>
          <p:spPr>
            <a:xfrm>
              <a:off x="0" y="0"/>
              <a:ext cx="10334859" cy="3771900"/>
            </a:xfrm>
            <a:prstGeom prst="rect">
              <a:avLst/>
            </a:prstGeom>
          </p:spPr>
          <p:txBody>
            <a:bodyPr lIns="0" tIns="0" rIns="0" bIns="0" rtlCol="0" anchor="t">
              <a:spAutoFit/>
            </a:bodyPr>
            <a:lstStyle/>
            <a:p>
              <a:pPr algn="l">
                <a:lnSpc>
                  <a:spcPts val="7439"/>
                </a:lnSpc>
              </a:pPr>
              <a:r>
                <a:rPr lang="en-US" sz="6199" b="1">
                  <a:solidFill>
                    <a:srgbClr val="2E3531"/>
                  </a:solidFill>
                  <a:latin typeface="Open Sans Bold"/>
                  <a:ea typeface="Open Sans Bold"/>
                  <a:cs typeface="Open Sans Bold"/>
                  <a:sym typeface="Open Sans Bold"/>
                </a:rPr>
                <a:t>LẬP KẾ HOẠCH QUẢN LÝ </a:t>
              </a:r>
            </a:p>
            <a:p>
              <a:pPr marL="0" lvl="0" indent="0" algn="l">
                <a:lnSpc>
                  <a:spcPts val="7439"/>
                </a:lnSpc>
                <a:spcBef>
                  <a:spcPct val="0"/>
                </a:spcBef>
              </a:pPr>
              <a:r>
                <a:rPr lang="en-US" sz="6199" b="1">
                  <a:solidFill>
                    <a:srgbClr val="2E3531"/>
                  </a:solidFill>
                  <a:latin typeface="Open Sans Bold"/>
                  <a:ea typeface="Open Sans Bold"/>
                  <a:cs typeface="Open Sans Bold"/>
                  <a:sym typeface="Open Sans Bold"/>
                </a:rPr>
                <a:t>TRUYỀN THÔNG</a:t>
              </a:r>
            </a:p>
          </p:txBody>
        </p:sp>
        <p:sp>
          <p:nvSpPr>
            <p:cNvPr id="6" name="TextBox 6"/>
            <p:cNvSpPr txBox="1"/>
            <p:nvPr/>
          </p:nvSpPr>
          <p:spPr>
            <a:xfrm>
              <a:off x="0" y="4301310"/>
              <a:ext cx="10334859" cy="591185"/>
            </a:xfrm>
            <a:prstGeom prst="rect">
              <a:avLst/>
            </a:prstGeom>
          </p:spPr>
          <p:txBody>
            <a:bodyPr lIns="0" tIns="0" rIns="0" bIns="0" rtlCol="0" anchor="t">
              <a:spAutoFit/>
            </a:bodyPr>
            <a:lstStyle/>
            <a:p>
              <a:pPr marL="0" lvl="0" indent="0" algn="l">
                <a:lnSpc>
                  <a:spcPts val="3780"/>
                </a:lnSpc>
              </a:pPr>
              <a:endParaRPr/>
            </a:p>
          </p:txBody>
        </p:sp>
      </p:grpSp>
      <p:sp>
        <p:nvSpPr>
          <p:cNvPr id="7" name="Freeform 7"/>
          <p:cNvSpPr/>
          <p:nvPr/>
        </p:nvSpPr>
        <p:spPr>
          <a:xfrm>
            <a:off x="11791344" y="2817407"/>
            <a:ext cx="4931598" cy="7469593"/>
          </a:xfrm>
          <a:custGeom>
            <a:avLst/>
            <a:gdLst/>
            <a:ahLst/>
            <a:cxnLst/>
            <a:rect l="l" t="t" r="r" b="b"/>
            <a:pathLst>
              <a:path w="4931598" h="7469593">
                <a:moveTo>
                  <a:pt x="0" y="0"/>
                </a:moveTo>
                <a:lnTo>
                  <a:pt x="4931598" y="0"/>
                </a:lnTo>
                <a:lnTo>
                  <a:pt x="4931598" y="7469593"/>
                </a:lnTo>
                <a:lnTo>
                  <a:pt x="0" y="7469593"/>
                </a:lnTo>
                <a:lnTo>
                  <a:pt x="0" y="0"/>
                </a:lnTo>
                <a:close/>
              </a:path>
            </a:pathLst>
          </a:custGeom>
          <a:blipFill>
            <a:blip r:embed="rId4"/>
            <a:stretch>
              <a:fillRect l="-396" r="-396"/>
            </a:stretch>
          </a:blipFill>
        </p:spPr>
        <p:txBody>
          <a:bodyPr/>
          <a:lstStyle/>
          <a:p>
            <a:endParaRPr lang="en-US"/>
          </a:p>
        </p:txBody>
      </p:sp>
      <p:sp>
        <p:nvSpPr>
          <p:cNvPr id="8" name="TextBox 8"/>
          <p:cNvSpPr txBox="1"/>
          <p:nvPr/>
        </p:nvSpPr>
        <p:spPr>
          <a:xfrm>
            <a:off x="1028700" y="866775"/>
            <a:ext cx="3968919"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sp>
        <p:nvSpPr>
          <p:cNvPr id="9" name="TextBox 9"/>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9109613"/>
            <a:ext cx="1175568" cy="137659"/>
          </a:xfrm>
          <a:prstGeom prst="rect">
            <a:avLst/>
          </a:prstGeom>
          <a:solidFill>
            <a:srgbClr val="000000"/>
          </a:solidFill>
        </p:spPr>
        <p:txBody>
          <a:bodyPr/>
          <a:lstStyle/>
          <a:p>
            <a:endParaRPr lang="en-US"/>
          </a:p>
        </p:txBody>
      </p:sp>
      <p:sp>
        <p:nvSpPr>
          <p:cNvPr id="3" name="AutoShape 3"/>
          <p:cNvSpPr/>
          <p:nvPr/>
        </p:nvSpPr>
        <p:spPr>
          <a:xfrm>
            <a:off x="0" y="0"/>
            <a:ext cx="18288000" cy="1493392"/>
          </a:xfrm>
          <a:prstGeom prst="rect">
            <a:avLst/>
          </a:prstGeom>
          <a:solidFill>
            <a:srgbClr val="000000">
              <a:alpha val="4706"/>
            </a:srgbClr>
          </a:solidFill>
        </p:spPr>
        <p:txBody>
          <a:bodyPr/>
          <a:lstStyle/>
          <a:p>
            <a:endParaRPr lang="en-US"/>
          </a:p>
        </p:txBody>
      </p:sp>
      <p:grpSp>
        <p:nvGrpSpPr>
          <p:cNvPr id="4" name="Group 4"/>
          <p:cNvGrpSpPr/>
          <p:nvPr/>
        </p:nvGrpSpPr>
        <p:grpSpPr>
          <a:xfrm>
            <a:off x="7224588" y="3182604"/>
            <a:ext cx="10283767" cy="4271021"/>
            <a:chOff x="0" y="0"/>
            <a:chExt cx="13711689" cy="5694695"/>
          </a:xfrm>
        </p:grpSpPr>
        <p:sp>
          <p:nvSpPr>
            <p:cNvPr id="5" name="TextBox 5"/>
            <p:cNvSpPr txBox="1"/>
            <p:nvPr/>
          </p:nvSpPr>
          <p:spPr>
            <a:xfrm>
              <a:off x="0" y="912060"/>
              <a:ext cx="13711689" cy="1188297"/>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000000"/>
                  </a:solidFill>
                  <a:latin typeface="Open Sans"/>
                  <a:ea typeface="Open Sans"/>
                  <a:cs typeface="Open Sans"/>
                  <a:sym typeface="Open Sans"/>
                </a:rPr>
                <a:t>Có 1 số loại kế hoạch quản lý truyền thông</a:t>
              </a:r>
            </a:p>
            <a:p>
              <a:pPr marL="561341" lvl="1" indent="-280670" algn="l">
                <a:lnSpc>
                  <a:spcPts val="3640"/>
                </a:lnSpc>
                <a:buFont typeface="Arial"/>
                <a:buChar char="•"/>
              </a:pPr>
              <a:r>
                <a:rPr lang="en-US" sz="2600">
                  <a:solidFill>
                    <a:srgbClr val="000000"/>
                  </a:solidFill>
                  <a:latin typeface="Open Sans"/>
                  <a:ea typeface="Open Sans"/>
                  <a:cs typeface="Open Sans"/>
                  <a:sym typeface="Open Sans"/>
                </a:rPr>
                <a:t>Hoặc 1 tài liệu hướng dẫn truyền thông dự án</a:t>
              </a:r>
            </a:p>
          </p:txBody>
        </p:sp>
        <p:sp>
          <p:nvSpPr>
            <p:cNvPr id="6" name="TextBox 6"/>
            <p:cNvSpPr txBox="1"/>
            <p:nvPr/>
          </p:nvSpPr>
          <p:spPr>
            <a:xfrm>
              <a:off x="0" y="-57150"/>
              <a:ext cx="13711689"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Mỗi dư án</a:t>
              </a:r>
            </a:p>
          </p:txBody>
        </p:sp>
        <p:sp>
          <p:nvSpPr>
            <p:cNvPr id="7" name="TextBox 7"/>
            <p:cNvSpPr txBox="1"/>
            <p:nvPr/>
          </p:nvSpPr>
          <p:spPr>
            <a:xfrm>
              <a:off x="0" y="4506398"/>
              <a:ext cx="13711689" cy="1188297"/>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000000"/>
                  </a:solidFill>
                  <a:latin typeface="Open Sans"/>
                  <a:ea typeface="Open Sans"/>
                  <a:cs typeface="Open Sans"/>
                  <a:sym typeface="Open Sans"/>
                </a:rPr>
                <a:t>Phải theo nhu cầu của dự án</a:t>
              </a:r>
            </a:p>
            <a:p>
              <a:pPr marL="561341" lvl="1" indent="-280670" algn="l">
                <a:lnSpc>
                  <a:spcPts val="3640"/>
                </a:lnSpc>
                <a:buFont typeface="Arial"/>
                <a:buChar char="•"/>
              </a:pPr>
              <a:r>
                <a:rPr lang="en-US" sz="2600">
                  <a:solidFill>
                    <a:srgbClr val="000000"/>
                  </a:solidFill>
                  <a:latin typeface="Open Sans"/>
                  <a:ea typeface="Open Sans"/>
                  <a:cs typeface="Open Sans"/>
                  <a:sym typeface="Open Sans"/>
                </a:rPr>
                <a:t>Một số loại kế hoạch bằng văn bản phải luôn được chuẩn bị</a:t>
              </a:r>
            </a:p>
          </p:txBody>
        </p:sp>
        <p:sp>
          <p:nvSpPr>
            <p:cNvPr id="8" name="TextBox 8"/>
            <p:cNvSpPr txBox="1"/>
            <p:nvPr/>
          </p:nvSpPr>
          <p:spPr>
            <a:xfrm>
              <a:off x="0" y="3537188"/>
              <a:ext cx="13711689"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Thay đổi kế hoạch quản lý truyền thông </a:t>
              </a:r>
            </a:p>
          </p:txBody>
        </p:sp>
      </p:grpSp>
      <p:sp>
        <p:nvSpPr>
          <p:cNvPr id="9" name="TextBox 9"/>
          <p:cNvSpPr txBox="1"/>
          <p:nvPr/>
        </p:nvSpPr>
        <p:spPr>
          <a:xfrm>
            <a:off x="1028700" y="8951402"/>
            <a:ext cx="4551989"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dư án | 2024</a:t>
            </a:r>
          </a:p>
        </p:txBody>
      </p:sp>
      <p:sp>
        <p:nvSpPr>
          <p:cNvPr id="10" name="TextBox 10"/>
          <p:cNvSpPr txBox="1"/>
          <p:nvPr/>
        </p:nvSpPr>
        <p:spPr>
          <a:xfrm>
            <a:off x="1028700" y="584771"/>
            <a:ext cx="3968919"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sp>
        <p:nvSpPr>
          <p:cNvPr id="11" name="TextBox 11"/>
          <p:cNvSpPr txBox="1"/>
          <p:nvPr/>
        </p:nvSpPr>
        <p:spPr>
          <a:xfrm>
            <a:off x="1028700" y="3793603"/>
            <a:ext cx="5496209" cy="2709318"/>
          </a:xfrm>
          <a:prstGeom prst="rect">
            <a:avLst/>
          </a:prstGeom>
        </p:spPr>
        <p:txBody>
          <a:bodyPr lIns="0" tIns="0" rIns="0" bIns="0" rtlCol="0" anchor="t">
            <a:spAutoFit/>
          </a:bodyPr>
          <a:lstStyle/>
          <a:p>
            <a:pPr algn="l">
              <a:lnSpc>
                <a:spcPts val="10799"/>
              </a:lnSpc>
            </a:pPr>
            <a:r>
              <a:rPr lang="en-US" sz="8999" b="1">
                <a:solidFill>
                  <a:srgbClr val="000000"/>
                </a:solidFill>
                <a:latin typeface="Open Sans Bold"/>
                <a:ea typeface="Open Sans Bold"/>
                <a:cs typeface="Open Sans Bold"/>
                <a:sym typeface="Open Sans Bold"/>
              </a:rPr>
              <a:t>Lập kế hoạch</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9109613"/>
            <a:ext cx="1175568" cy="137659"/>
          </a:xfrm>
          <a:prstGeom prst="rect">
            <a:avLst/>
          </a:prstGeom>
          <a:solidFill>
            <a:srgbClr val="000000"/>
          </a:solidFill>
        </p:spPr>
        <p:txBody>
          <a:bodyPr/>
          <a:lstStyle/>
          <a:p>
            <a:endParaRPr lang="en-US"/>
          </a:p>
        </p:txBody>
      </p:sp>
      <p:sp>
        <p:nvSpPr>
          <p:cNvPr id="3" name="AutoShape 3"/>
          <p:cNvSpPr/>
          <p:nvPr/>
        </p:nvSpPr>
        <p:spPr>
          <a:xfrm>
            <a:off x="0" y="0"/>
            <a:ext cx="18288000" cy="1493392"/>
          </a:xfrm>
          <a:prstGeom prst="rect">
            <a:avLst/>
          </a:prstGeom>
          <a:solidFill>
            <a:srgbClr val="000000">
              <a:alpha val="4706"/>
            </a:srgbClr>
          </a:solidFill>
        </p:spPr>
        <p:txBody>
          <a:bodyPr/>
          <a:lstStyle/>
          <a:p>
            <a:endParaRPr lang="en-US"/>
          </a:p>
        </p:txBody>
      </p:sp>
      <p:grpSp>
        <p:nvGrpSpPr>
          <p:cNvPr id="4" name="Group 4"/>
          <p:cNvGrpSpPr/>
          <p:nvPr/>
        </p:nvGrpSpPr>
        <p:grpSpPr>
          <a:xfrm>
            <a:off x="7224588" y="3409636"/>
            <a:ext cx="10283767" cy="3816958"/>
            <a:chOff x="0" y="0"/>
            <a:chExt cx="13711689" cy="5089278"/>
          </a:xfrm>
        </p:grpSpPr>
        <p:sp>
          <p:nvSpPr>
            <p:cNvPr id="5" name="TextBox 5"/>
            <p:cNvSpPr txBox="1"/>
            <p:nvPr/>
          </p:nvSpPr>
          <p:spPr>
            <a:xfrm>
              <a:off x="0" y="912060"/>
              <a:ext cx="13711689" cy="1188297"/>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000000"/>
                  </a:solidFill>
                  <a:latin typeface="Open Sans"/>
                  <a:ea typeface="Open Sans"/>
                  <a:cs typeface="Open Sans"/>
                  <a:sym typeface="Open Sans"/>
                </a:rPr>
                <a:t>Kế hoạch quản lý truyền thông có thể là một phần của hợp đồng</a:t>
              </a:r>
            </a:p>
          </p:txBody>
        </p:sp>
        <p:sp>
          <p:nvSpPr>
            <p:cNvPr id="6" name="TextBox 6"/>
            <p:cNvSpPr txBox="1"/>
            <p:nvPr/>
          </p:nvSpPr>
          <p:spPr>
            <a:xfrm>
              <a:off x="0" y="-57150"/>
              <a:ext cx="13711689"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Đối với dự án nhỏ</a:t>
              </a:r>
            </a:p>
          </p:txBody>
        </p:sp>
        <p:sp>
          <p:nvSpPr>
            <p:cNvPr id="7" name="TextBox 7"/>
            <p:cNvSpPr txBox="1"/>
            <p:nvPr/>
          </p:nvSpPr>
          <p:spPr>
            <a:xfrm>
              <a:off x="0" y="4510581"/>
              <a:ext cx="13711689" cy="578697"/>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000000"/>
                  </a:solidFill>
                  <a:latin typeface="Open Sans"/>
                  <a:ea typeface="Open Sans"/>
                  <a:cs typeface="Open Sans"/>
                  <a:sym typeface="Open Sans"/>
                </a:rPr>
                <a:t>Nó phải là một tài liệu riêng biệt</a:t>
              </a:r>
            </a:p>
          </p:txBody>
        </p:sp>
        <p:sp>
          <p:nvSpPr>
            <p:cNvPr id="8" name="TextBox 8"/>
            <p:cNvSpPr txBox="1"/>
            <p:nvPr/>
          </p:nvSpPr>
          <p:spPr>
            <a:xfrm>
              <a:off x="0" y="3527663"/>
              <a:ext cx="13711689" cy="773642"/>
            </a:xfrm>
            <a:prstGeom prst="rect">
              <a:avLst/>
            </a:prstGeom>
          </p:spPr>
          <p:txBody>
            <a:bodyPr lIns="0" tIns="0" rIns="0" bIns="0" rtlCol="0" anchor="t">
              <a:spAutoFit/>
            </a:bodyPr>
            <a:lstStyle/>
            <a:p>
              <a:pPr algn="l">
                <a:lnSpc>
                  <a:spcPts val="4900"/>
                </a:lnSpc>
              </a:pPr>
              <a:r>
                <a:rPr lang="en-US" sz="3500" b="1">
                  <a:solidFill>
                    <a:srgbClr val="000000"/>
                  </a:solidFill>
                  <a:latin typeface="Open Sans Bold"/>
                  <a:ea typeface="Open Sans Bold"/>
                  <a:cs typeface="Open Sans Bold"/>
                  <a:sym typeface="Open Sans Bold"/>
                </a:rPr>
                <a:t>Đối với dự án lớn </a:t>
              </a:r>
            </a:p>
          </p:txBody>
        </p:sp>
      </p:grpSp>
      <p:sp>
        <p:nvSpPr>
          <p:cNvPr id="9" name="TextBox 9"/>
          <p:cNvSpPr txBox="1"/>
          <p:nvPr/>
        </p:nvSpPr>
        <p:spPr>
          <a:xfrm>
            <a:off x="1028700" y="8951402"/>
            <a:ext cx="4551989"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dư án | 2024</a:t>
            </a:r>
          </a:p>
        </p:txBody>
      </p:sp>
      <p:sp>
        <p:nvSpPr>
          <p:cNvPr id="10" name="TextBox 10"/>
          <p:cNvSpPr txBox="1"/>
          <p:nvPr/>
        </p:nvSpPr>
        <p:spPr>
          <a:xfrm>
            <a:off x="1028700" y="584771"/>
            <a:ext cx="3968919"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sp>
        <p:nvSpPr>
          <p:cNvPr id="11" name="TextBox 11"/>
          <p:cNvSpPr txBox="1"/>
          <p:nvPr/>
        </p:nvSpPr>
        <p:spPr>
          <a:xfrm>
            <a:off x="1028700" y="3793603"/>
            <a:ext cx="5496209" cy="2709318"/>
          </a:xfrm>
          <a:prstGeom prst="rect">
            <a:avLst/>
          </a:prstGeom>
        </p:spPr>
        <p:txBody>
          <a:bodyPr lIns="0" tIns="0" rIns="0" bIns="0" rtlCol="0" anchor="t">
            <a:spAutoFit/>
          </a:bodyPr>
          <a:lstStyle/>
          <a:p>
            <a:pPr algn="l">
              <a:lnSpc>
                <a:spcPts val="10799"/>
              </a:lnSpc>
            </a:pPr>
            <a:r>
              <a:rPr lang="en-US" sz="8999" b="1">
                <a:solidFill>
                  <a:srgbClr val="000000"/>
                </a:solidFill>
                <a:latin typeface="Open Sans Bold"/>
                <a:ea typeface="Open Sans Bold"/>
                <a:cs typeface="Open Sans Bold"/>
                <a:sym typeface="Open Sans Bold"/>
              </a:rPr>
              <a:t>Lập kế hoạch</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1792911" y="3747960"/>
            <a:ext cx="5832095" cy="1885950"/>
          </a:xfrm>
          <a:prstGeom prst="rect">
            <a:avLst/>
          </a:prstGeom>
        </p:spPr>
        <p:txBody>
          <a:bodyPr lIns="0" tIns="0" rIns="0" bIns="0" rtlCol="0" anchor="t">
            <a:spAutoFit/>
          </a:bodyPr>
          <a:lstStyle/>
          <a:p>
            <a:pPr algn="l">
              <a:lnSpc>
                <a:spcPts val="7440"/>
              </a:lnSpc>
            </a:pPr>
            <a:r>
              <a:rPr lang="en-US" sz="6200" b="1">
                <a:solidFill>
                  <a:srgbClr val="000000"/>
                </a:solidFill>
                <a:latin typeface="Open Sans Bold"/>
                <a:ea typeface="Open Sans Bold"/>
                <a:cs typeface="Open Sans Bold"/>
                <a:sym typeface="Open Sans Bold"/>
              </a:rPr>
              <a:t>NỘI DUNG</a:t>
            </a:r>
          </a:p>
          <a:p>
            <a:pPr algn="l">
              <a:lnSpc>
                <a:spcPts val="7440"/>
              </a:lnSpc>
            </a:pPr>
            <a:r>
              <a:rPr lang="en-US" sz="6200" b="1">
                <a:solidFill>
                  <a:srgbClr val="000000"/>
                </a:solidFill>
                <a:latin typeface="Open Sans Bold"/>
                <a:ea typeface="Open Sans Bold"/>
                <a:cs typeface="Open Sans Bold"/>
                <a:sym typeface="Open Sans Bold"/>
              </a:rPr>
              <a:t>LẬP KẾ HOẠCH </a:t>
            </a:r>
          </a:p>
        </p:txBody>
      </p:sp>
      <p:sp>
        <p:nvSpPr>
          <p:cNvPr id="3" name="TextBox 3"/>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AutoShape 4"/>
          <p:cNvSpPr/>
          <p:nvPr/>
        </p:nvSpPr>
        <p:spPr>
          <a:xfrm>
            <a:off x="0" y="0"/>
            <a:ext cx="1616484" cy="10287000"/>
          </a:xfrm>
          <a:prstGeom prst="rect">
            <a:avLst/>
          </a:prstGeom>
          <a:solidFill>
            <a:srgbClr val="000000">
              <a:alpha val="4706"/>
            </a:srgbClr>
          </a:solidFill>
        </p:spPr>
        <p:txBody>
          <a:bodyPr/>
          <a:lstStyle/>
          <a:p>
            <a:endParaRPr lang="en-US"/>
          </a:p>
        </p:txBody>
      </p:sp>
      <p:sp>
        <p:nvSpPr>
          <p:cNvPr id="5" name="AutoShape 5"/>
          <p:cNvSpPr/>
          <p:nvPr/>
        </p:nvSpPr>
        <p:spPr>
          <a:xfrm>
            <a:off x="1028700" y="1649147"/>
            <a:ext cx="1175568" cy="137659"/>
          </a:xfrm>
          <a:prstGeom prst="rect">
            <a:avLst/>
          </a:prstGeom>
          <a:solidFill>
            <a:srgbClr val="000000"/>
          </a:solidFill>
        </p:spPr>
        <p:txBody>
          <a:bodyPr/>
          <a:lstStyle/>
          <a:p>
            <a:endParaRPr lang="en-US"/>
          </a:p>
        </p:txBody>
      </p:sp>
      <p:grpSp>
        <p:nvGrpSpPr>
          <p:cNvPr id="6" name="Group 6"/>
          <p:cNvGrpSpPr/>
          <p:nvPr/>
        </p:nvGrpSpPr>
        <p:grpSpPr>
          <a:xfrm>
            <a:off x="3605806" y="1187517"/>
            <a:ext cx="6198067" cy="1060918"/>
            <a:chOff x="0" y="0"/>
            <a:chExt cx="8264090" cy="1414557"/>
          </a:xfrm>
        </p:grpSpPr>
        <p:sp>
          <p:nvSpPr>
            <p:cNvPr id="7" name="TextBox 7"/>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Yêu cầu liên lạc với các bên liên quan</a:t>
              </a:r>
            </a:p>
          </p:txBody>
        </p:sp>
        <p:sp>
          <p:nvSpPr>
            <p:cNvPr id="8" name="TextBox 8"/>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1</a:t>
              </a:r>
            </a:p>
          </p:txBody>
        </p:sp>
      </p:grpSp>
      <p:grpSp>
        <p:nvGrpSpPr>
          <p:cNvPr id="9" name="Group 9"/>
          <p:cNvGrpSpPr/>
          <p:nvPr/>
        </p:nvGrpSpPr>
        <p:grpSpPr>
          <a:xfrm>
            <a:off x="3605806" y="3242600"/>
            <a:ext cx="6198067" cy="1518118"/>
            <a:chOff x="0" y="0"/>
            <a:chExt cx="8264090" cy="2024157"/>
          </a:xfrm>
        </p:grpSpPr>
        <p:sp>
          <p:nvSpPr>
            <p:cNvPr id="10" name="TextBox 10"/>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Thông tin cần được giao tiếp, bao gồm định dạng, nội dung và mức độ chi tiết</a:t>
              </a:r>
            </a:p>
          </p:txBody>
        </p:sp>
        <p:sp>
          <p:nvSpPr>
            <p:cNvPr id="11" name="TextBox 11"/>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2</a:t>
              </a:r>
            </a:p>
          </p:txBody>
        </p:sp>
      </p:grpSp>
      <p:grpSp>
        <p:nvGrpSpPr>
          <p:cNvPr id="12" name="Group 12"/>
          <p:cNvGrpSpPr/>
          <p:nvPr/>
        </p:nvGrpSpPr>
        <p:grpSpPr>
          <a:xfrm>
            <a:off x="3605806" y="5526282"/>
            <a:ext cx="6198067" cy="1518118"/>
            <a:chOff x="0" y="0"/>
            <a:chExt cx="8264090" cy="2024157"/>
          </a:xfrm>
        </p:grpSpPr>
        <p:sp>
          <p:nvSpPr>
            <p:cNvPr id="13" name="TextBox 13"/>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Ai sẽ nhận thông tin và ai sẽ sản xuất thông tin</a:t>
              </a:r>
            </a:p>
          </p:txBody>
        </p:sp>
        <p:sp>
          <p:nvSpPr>
            <p:cNvPr id="14" name="TextBox 14"/>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3</a:t>
              </a:r>
            </a:p>
          </p:txBody>
        </p:sp>
      </p:grpSp>
      <p:grpSp>
        <p:nvGrpSpPr>
          <p:cNvPr id="15" name="Group 15"/>
          <p:cNvGrpSpPr/>
          <p:nvPr/>
        </p:nvGrpSpPr>
        <p:grpSpPr>
          <a:xfrm>
            <a:off x="3605806" y="7809965"/>
            <a:ext cx="6198067" cy="1518118"/>
            <a:chOff x="0" y="0"/>
            <a:chExt cx="8264090" cy="2024157"/>
          </a:xfrm>
        </p:grpSpPr>
        <p:sp>
          <p:nvSpPr>
            <p:cNvPr id="16" name="TextBox 16"/>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Các phương pháp hoặc công nghệ đề xuất để truyền tải thông tin</a:t>
              </a:r>
            </a:p>
          </p:txBody>
        </p:sp>
        <p:sp>
          <p:nvSpPr>
            <p:cNvPr id="17" name="TextBox 17"/>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4</a:t>
              </a:r>
            </a:p>
          </p:txBody>
        </p:sp>
      </p:grpSp>
      <p:sp>
        <p:nvSpPr>
          <p:cNvPr id="18" name="AutoShape 18"/>
          <p:cNvSpPr/>
          <p:nvPr/>
        </p:nvSpPr>
        <p:spPr>
          <a:xfrm>
            <a:off x="1028700" y="3932829"/>
            <a:ext cx="1175568" cy="137659"/>
          </a:xfrm>
          <a:prstGeom prst="rect">
            <a:avLst/>
          </a:prstGeom>
          <a:solidFill>
            <a:srgbClr val="000000"/>
          </a:solidFill>
        </p:spPr>
        <p:txBody>
          <a:bodyPr/>
          <a:lstStyle/>
          <a:p>
            <a:endParaRPr lang="en-US"/>
          </a:p>
        </p:txBody>
      </p:sp>
      <p:sp>
        <p:nvSpPr>
          <p:cNvPr id="19" name="AutoShape 19"/>
          <p:cNvSpPr/>
          <p:nvPr/>
        </p:nvSpPr>
        <p:spPr>
          <a:xfrm>
            <a:off x="1028700" y="6216512"/>
            <a:ext cx="1175568" cy="137659"/>
          </a:xfrm>
          <a:prstGeom prst="rect">
            <a:avLst/>
          </a:prstGeom>
          <a:solidFill>
            <a:srgbClr val="000000"/>
          </a:solidFill>
        </p:spPr>
        <p:txBody>
          <a:bodyPr/>
          <a:lstStyle/>
          <a:p>
            <a:endParaRPr lang="en-US"/>
          </a:p>
        </p:txBody>
      </p:sp>
      <p:sp>
        <p:nvSpPr>
          <p:cNvPr id="20" name="AutoShape 20"/>
          <p:cNvSpPr/>
          <p:nvPr/>
        </p:nvSpPr>
        <p:spPr>
          <a:xfrm>
            <a:off x="1028700" y="8500194"/>
            <a:ext cx="1175568" cy="137659"/>
          </a:xfrm>
          <a:prstGeom prst="rect">
            <a:avLst/>
          </a:prstGeom>
          <a:solidFill>
            <a:srgbClr val="000000"/>
          </a:solidFill>
        </p:spPr>
        <p:txBody>
          <a:bodyPr/>
          <a:lstStyle/>
          <a:p>
            <a:endParaRPr lang="en-US"/>
          </a:p>
        </p:txBody>
      </p:sp>
      <p:sp>
        <p:nvSpPr>
          <p:cNvPr id="21" name="TextBox 21"/>
          <p:cNvSpPr txBox="1"/>
          <p:nvPr/>
        </p:nvSpPr>
        <p:spPr>
          <a:xfrm>
            <a:off x="14744700" y="7891335"/>
            <a:ext cx="2880306"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grpSp>
        <p:nvGrpSpPr>
          <p:cNvPr id="34" name="Group 6">
            <a:extLst>
              <a:ext uri="{FF2B5EF4-FFF2-40B4-BE49-F238E27FC236}">
                <a16:creationId xmlns:a16="http://schemas.microsoft.com/office/drawing/2014/main" id="{BFE4AFF5-8534-215C-8779-D7B11E445FF9}"/>
              </a:ext>
            </a:extLst>
          </p:cNvPr>
          <p:cNvGrpSpPr/>
          <p:nvPr/>
        </p:nvGrpSpPr>
        <p:grpSpPr>
          <a:xfrm>
            <a:off x="3605806" y="10858500"/>
            <a:ext cx="6198067" cy="1060918"/>
            <a:chOff x="0" y="0"/>
            <a:chExt cx="8264090" cy="1414557"/>
          </a:xfrm>
        </p:grpSpPr>
        <p:sp>
          <p:nvSpPr>
            <p:cNvPr id="35" name="TextBox 7">
              <a:extLst>
                <a:ext uri="{FF2B5EF4-FFF2-40B4-BE49-F238E27FC236}">
                  <a16:creationId xmlns:a16="http://schemas.microsoft.com/office/drawing/2014/main" id="{331E1C9A-FD61-ADE6-1C6F-C15B29D8D3AC}"/>
                </a:ext>
              </a:extLst>
            </p:cNvPr>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Tần suất giao tiếp</a:t>
              </a:r>
            </a:p>
          </p:txBody>
        </p:sp>
        <p:sp>
          <p:nvSpPr>
            <p:cNvPr id="36" name="TextBox 8">
              <a:extLst>
                <a:ext uri="{FF2B5EF4-FFF2-40B4-BE49-F238E27FC236}">
                  <a16:creationId xmlns:a16="http://schemas.microsoft.com/office/drawing/2014/main" id="{A5CAF199-F1F8-0B41-7A94-43A6DDC04001}"/>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5</a:t>
              </a:r>
            </a:p>
          </p:txBody>
        </p:sp>
      </p:grpSp>
      <p:grpSp>
        <p:nvGrpSpPr>
          <p:cNvPr id="37" name="Group 9">
            <a:extLst>
              <a:ext uri="{FF2B5EF4-FFF2-40B4-BE49-F238E27FC236}">
                <a16:creationId xmlns:a16="http://schemas.microsoft.com/office/drawing/2014/main" id="{17CE5058-8F5D-5019-E45B-D035BACD21F2}"/>
              </a:ext>
            </a:extLst>
          </p:cNvPr>
          <p:cNvGrpSpPr/>
          <p:nvPr/>
        </p:nvGrpSpPr>
        <p:grpSpPr>
          <a:xfrm>
            <a:off x="3605806" y="12913583"/>
            <a:ext cx="6198067" cy="1518118"/>
            <a:chOff x="0" y="0"/>
            <a:chExt cx="8264090" cy="2024157"/>
          </a:xfrm>
        </p:grpSpPr>
        <p:sp>
          <p:nvSpPr>
            <p:cNvPr id="38" name="TextBox 10">
              <a:extLst>
                <a:ext uri="{FF2B5EF4-FFF2-40B4-BE49-F238E27FC236}">
                  <a16:creationId xmlns:a16="http://schemas.microsoft.com/office/drawing/2014/main" id="{D19C5184-ED0C-7D43-7D1C-E64C07D6793B}"/>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Quy trình leo thang để giải quyết các vấn đề</a:t>
              </a:r>
            </a:p>
          </p:txBody>
        </p:sp>
        <p:sp>
          <p:nvSpPr>
            <p:cNvPr id="39" name="TextBox 11">
              <a:extLst>
                <a:ext uri="{FF2B5EF4-FFF2-40B4-BE49-F238E27FC236}">
                  <a16:creationId xmlns:a16="http://schemas.microsoft.com/office/drawing/2014/main" id="{3BC8AC9C-C498-5E3A-31D4-F156073995E2}"/>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6</a:t>
              </a:r>
            </a:p>
          </p:txBody>
        </p:sp>
      </p:grpSp>
      <p:grpSp>
        <p:nvGrpSpPr>
          <p:cNvPr id="40" name="Group 12">
            <a:extLst>
              <a:ext uri="{FF2B5EF4-FFF2-40B4-BE49-F238E27FC236}">
                <a16:creationId xmlns:a16="http://schemas.microsoft.com/office/drawing/2014/main" id="{719DA607-3205-DA68-E338-F47F15238A89}"/>
              </a:ext>
            </a:extLst>
          </p:cNvPr>
          <p:cNvGrpSpPr/>
          <p:nvPr/>
        </p:nvGrpSpPr>
        <p:grpSpPr>
          <a:xfrm>
            <a:off x="3605806" y="15197265"/>
            <a:ext cx="6198067" cy="1518118"/>
            <a:chOff x="0" y="0"/>
            <a:chExt cx="8264090" cy="2024157"/>
          </a:xfrm>
        </p:grpSpPr>
        <p:sp>
          <p:nvSpPr>
            <p:cNvPr id="41" name="TextBox 13">
              <a:extLst>
                <a:ext uri="{FF2B5EF4-FFF2-40B4-BE49-F238E27FC236}">
                  <a16:creationId xmlns:a16="http://schemas.microsoft.com/office/drawing/2014/main" id="{CD05C0F8-1D55-39CA-D1EE-B17D9427126D}"/>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Quy trình sửa đổi để cập nhật kế hoạch quản lý giao tiếp</a:t>
              </a:r>
            </a:p>
          </p:txBody>
        </p:sp>
        <p:sp>
          <p:nvSpPr>
            <p:cNvPr id="42" name="TextBox 14">
              <a:extLst>
                <a:ext uri="{FF2B5EF4-FFF2-40B4-BE49-F238E27FC236}">
                  <a16:creationId xmlns:a16="http://schemas.microsoft.com/office/drawing/2014/main" id="{E2D397D4-B8BA-6220-6595-17C3D49DFB25}"/>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7</a:t>
              </a:r>
            </a:p>
          </p:txBody>
        </p:sp>
      </p:grpSp>
      <p:grpSp>
        <p:nvGrpSpPr>
          <p:cNvPr id="43" name="Group 15">
            <a:extLst>
              <a:ext uri="{FF2B5EF4-FFF2-40B4-BE49-F238E27FC236}">
                <a16:creationId xmlns:a16="http://schemas.microsoft.com/office/drawing/2014/main" id="{826BB9E8-436D-D376-660D-BE8140DBC328}"/>
              </a:ext>
            </a:extLst>
          </p:cNvPr>
          <p:cNvGrpSpPr/>
          <p:nvPr/>
        </p:nvGrpSpPr>
        <p:grpSpPr>
          <a:xfrm>
            <a:off x="3605806" y="17709548"/>
            <a:ext cx="6198067" cy="1060918"/>
            <a:chOff x="0" y="0"/>
            <a:chExt cx="8264090" cy="1414557"/>
          </a:xfrm>
        </p:grpSpPr>
        <p:sp>
          <p:nvSpPr>
            <p:cNvPr id="44" name="TextBox 16">
              <a:extLst>
                <a:ext uri="{FF2B5EF4-FFF2-40B4-BE49-F238E27FC236}">
                  <a16:creationId xmlns:a16="http://schemas.microsoft.com/office/drawing/2014/main" id="{382B6D16-6165-B7F9-0563-03B172FEDAAE}"/>
                </a:ext>
              </a:extLst>
            </p:cNvPr>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Thuật ngữ chung</a:t>
              </a:r>
            </a:p>
          </p:txBody>
        </p:sp>
        <p:sp>
          <p:nvSpPr>
            <p:cNvPr id="45" name="TextBox 17">
              <a:extLst>
                <a:ext uri="{FF2B5EF4-FFF2-40B4-BE49-F238E27FC236}">
                  <a16:creationId xmlns:a16="http://schemas.microsoft.com/office/drawing/2014/main" id="{1942FB0A-6C89-9557-F9D1-CBD02B6752FF}"/>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8</a:t>
              </a:r>
            </a:p>
          </p:txBody>
        </p:sp>
      </p:gr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1D2639C5-8698-A679-BE20-04BB307CA6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E46D747-3D05-5309-2AFE-B7EEF34B6688}"/>
              </a:ext>
            </a:extLst>
          </p:cNvPr>
          <p:cNvSpPr txBox="1"/>
          <p:nvPr/>
        </p:nvSpPr>
        <p:spPr>
          <a:xfrm>
            <a:off x="11792911" y="3747960"/>
            <a:ext cx="5832095" cy="1885950"/>
          </a:xfrm>
          <a:prstGeom prst="rect">
            <a:avLst/>
          </a:prstGeom>
        </p:spPr>
        <p:txBody>
          <a:bodyPr lIns="0" tIns="0" rIns="0" bIns="0" rtlCol="0" anchor="t">
            <a:spAutoFit/>
          </a:bodyPr>
          <a:lstStyle/>
          <a:p>
            <a:pPr algn="l">
              <a:lnSpc>
                <a:spcPts val="7440"/>
              </a:lnSpc>
            </a:pPr>
            <a:r>
              <a:rPr lang="en-US" sz="6200" b="1">
                <a:solidFill>
                  <a:srgbClr val="000000"/>
                </a:solidFill>
                <a:latin typeface="Open Sans Bold"/>
                <a:ea typeface="Open Sans Bold"/>
                <a:cs typeface="Open Sans Bold"/>
                <a:sym typeface="Open Sans Bold"/>
              </a:rPr>
              <a:t>NỘI DUNG</a:t>
            </a:r>
          </a:p>
          <a:p>
            <a:pPr algn="l">
              <a:lnSpc>
                <a:spcPts val="7440"/>
              </a:lnSpc>
            </a:pPr>
            <a:r>
              <a:rPr lang="en-US" sz="6200" b="1">
                <a:solidFill>
                  <a:srgbClr val="000000"/>
                </a:solidFill>
                <a:latin typeface="Open Sans Bold"/>
                <a:ea typeface="Open Sans Bold"/>
                <a:cs typeface="Open Sans Bold"/>
                <a:sym typeface="Open Sans Bold"/>
              </a:rPr>
              <a:t>LẬP KẾ HOẠCH </a:t>
            </a:r>
          </a:p>
        </p:txBody>
      </p:sp>
      <p:sp>
        <p:nvSpPr>
          <p:cNvPr id="3" name="TextBox 3">
            <a:extLst>
              <a:ext uri="{FF2B5EF4-FFF2-40B4-BE49-F238E27FC236}">
                <a16:creationId xmlns:a16="http://schemas.microsoft.com/office/drawing/2014/main" id="{ED665C12-6C12-902F-44B2-64AB1891ACC0}"/>
              </a:ext>
            </a:extLst>
          </p:cNvPr>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AutoShape 4">
            <a:extLst>
              <a:ext uri="{FF2B5EF4-FFF2-40B4-BE49-F238E27FC236}">
                <a16:creationId xmlns:a16="http://schemas.microsoft.com/office/drawing/2014/main" id="{8D4E46FE-4681-638C-C805-4F619959C5EE}"/>
              </a:ext>
            </a:extLst>
          </p:cNvPr>
          <p:cNvSpPr/>
          <p:nvPr/>
        </p:nvSpPr>
        <p:spPr>
          <a:xfrm>
            <a:off x="0" y="0"/>
            <a:ext cx="1616484" cy="10287000"/>
          </a:xfrm>
          <a:prstGeom prst="rect">
            <a:avLst/>
          </a:prstGeom>
          <a:solidFill>
            <a:srgbClr val="000000">
              <a:alpha val="4706"/>
            </a:srgbClr>
          </a:solidFill>
        </p:spPr>
        <p:txBody>
          <a:bodyPr/>
          <a:lstStyle/>
          <a:p>
            <a:endParaRPr lang="en-US"/>
          </a:p>
        </p:txBody>
      </p:sp>
      <p:sp>
        <p:nvSpPr>
          <p:cNvPr id="5" name="AutoShape 5">
            <a:extLst>
              <a:ext uri="{FF2B5EF4-FFF2-40B4-BE49-F238E27FC236}">
                <a16:creationId xmlns:a16="http://schemas.microsoft.com/office/drawing/2014/main" id="{83B7BA3E-A87C-AA3C-2126-69C7DD8B37EE}"/>
              </a:ext>
            </a:extLst>
          </p:cNvPr>
          <p:cNvSpPr/>
          <p:nvPr/>
        </p:nvSpPr>
        <p:spPr>
          <a:xfrm>
            <a:off x="1028700" y="1649147"/>
            <a:ext cx="1175568" cy="137659"/>
          </a:xfrm>
          <a:prstGeom prst="rect">
            <a:avLst/>
          </a:prstGeom>
          <a:solidFill>
            <a:srgbClr val="000000"/>
          </a:solidFill>
        </p:spPr>
        <p:txBody>
          <a:bodyPr/>
          <a:lstStyle/>
          <a:p>
            <a:endParaRPr lang="en-US"/>
          </a:p>
        </p:txBody>
      </p:sp>
      <p:grpSp>
        <p:nvGrpSpPr>
          <p:cNvPr id="6" name="Group 6">
            <a:extLst>
              <a:ext uri="{FF2B5EF4-FFF2-40B4-BE49-F238E27FC236}">
                <a16:creationId xmlns:a16="http://schemas.microsoft.com/office/drawing/2014/main" id="{82C94B21-B86F-6A0A-7FC3-0941CA32940B}"/>
              </a:ext>
            </a:extLst>
          </p:cNvPr>
          <p:cNvGrpSpPr/>
          <p:nvPr/>
        </p:nvGrpSpPr>
        <p:grpSpPr>
          <a:xfrm>
            <a:off x="3605806" y="-8414637"/>
            <a:ext cx="6198067" cy="1060918"/>
            <a:chOff x="0" y="0"/>
            <a:chExt cx="8264090" cy="1414557"/>
          </a:xfrm>
        </p:grpSpPr>
        <p:sp>
          <p:nvSpPr>
            <p:cNvPr id="7" name="TextBox 7">
              <a:extLst>
                <a:ext uri="{FF2B5EF4-FFF2-40B4-BE49-F238E27FC236}">
                  <a16:creationId xmlns:a16="http://schemas.microsoft.com/office/drawing/2014/main" id="{C523941C-8FCA-6925-7B04-C836E5F24FB7}"/>
                </a:ext>
              </a:extLst>
            </p:cNvPr>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Yêu cầu liên lạc với các bên liên quan</a:t>
              </a:r>
            </a:p>
          </p:txBody>
        </p:sp>
        <p:sp>
          <p:nvSpPr>
            <p:cNvPr id="8" name="TextBox 8">
              <a:extLst>
                <a:ext uri="{FF2B5EF4-FFF2-40B4-BE49-F238E27FC236}">
                  <a16:creationId xmlns:a16="http://schemas.microsoft.com/office/drawing/2014/main" id="{E803F50A-467E-E475-D24B-442459F87917}"/>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1</a:t>
              </a:r>
            </a:p>
          </p:txBody>
        </p:sp>
      </p:grpSp>
      <p:grpSp>
        <p:nvGrpSpPr>
          <p:cNvPr id="9" name="Group 9">
            <a:extLst>
              <a:ext uri="{FF2B5EF4-FFF2-40B4-BE49-F238E27FC236}">
                <a16:creationId xmlns:a16="http://schemas.microsoft.com/office/drawing/2014/main" id="{C8589BC3-EB85-05D6-79B4-D88E1F1B0716}"/>
              </a:ext>
            </a:extLst>
          </p:cNvPr>
          <p:cNvGrpSpPr/>
          <p:nvPr/>
        </p:nvGrpSpPr>
        <p:grpSpPr>
          <a:xfrm>
            <a:off x="3605806" y="-6359554"/>
            <a:ext cx="6198067" cy="1518118"/>
            <a:chOff x="0" y="0"/>
            <a:chExt cx="8264090" cy="2024157"/>
          </a:xfrm>
        </p:grpSpPr>
        <p:sp>
          <p:nvSpPr>
            <p:cNvPr id="10" name="TextBox 10">
              <a:extLst>
                <a:ext uri="{FF2B5EF4-FFF2-40B4-BE49-F238E27FC236}">
                  <a16:creationId xmlns:a16="http://schemas.microsoft.com/office/drawing/2014/main" id="{E0EEBEAE-EC91-2B4D-3A0F-1B9CCDBA993F}"/>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Thông tin cần được giao tiếp, bao gồm định dạng, nội dung và mức độ chi tiết</a:t>
              </a:r>
            </a:p>
          </p:txBody>
        </p:sp>
        <p:sp>
          <p:nvSpPr>
            <p:cNvPr id="11" name="TextBox 11">
              <a:extLst>
                <a:ext uri="{FF2B5EF4-FFF2-40B4-BE49-F238E27FC236}">
                  <a16:creationId xmlns:a16="http://schemas.microsoft.com/office/drawing/2014/main" id="{4C035B24-17FB-A9B2-1D78-44FEB8F6C48F}"/>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2</a:t>
              </a:r>
            </a:p>
          </p:txBody>
        </p:sp>
      </p:grpSp>
      <p:grpSp>
        <p:nvGrpSpPr>
          <p:cNvPr id="12" name="Group 12">
            <a:extLst>
              <a:ext uri="{FF2B5EF4-FFF2-40B4-BE49-F238E27FC236}">
                <a16:creationId xmlns:a16="http://schemas.microsoft.com/office/drawing/2014/main" id="{52C12A98-2D6C-193C-B903-6DDACDB94BE8}"/>
              </a:ext>
            </a:extLst>
          </p:cNvPr>
          <p:cNvGrpSpPr/>
          <p:nvPr/>
        </p:nvGrpSpPr>
        <p:grpSpPr>
          <a:xfrm>
            <a:off x="3605806" y="-4075872"/>
            <a:ext cx="6198067" cy="1518118"/>
            <a:chOff x="0" y="0"/>
            <a:chExt cx="8264090" cy="2024157"/>
          </a:xfrm>
        </p:grpSpPr>
        <p:sp>
          <p:nvSpPr>
            <p:cNvPr id="13" name="TextBox 13">
              <a:extLst>
                <a:ext uri="{FF2B5EF4-FFF2-40B4-BE49-F238E27FC236}">
                  <a16:creationId xmlns:a16="http://schemas.microsoft.com/office/drawing/2014/main" id="{B8BC1BC3-E53F-97BE-AEFC-8EC752815508}"/>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Ai sẽ nhận thông tin và ai sẽ sản xuất thông tin</a:t>
              </a:r>
            </a:p>
          </p:txBody>
        </p:sp>
        <p:sp>
          <p:nvSpPr>
            <p:cNvPr id="14" name="TextBox 14">
              <a:extLst>
                <a:ext uri="{FF2B5EF4-FFF2-40B4-BE49-F238E27FC236}">
                  <a16:creationId xmlns:a16="http://schemas.microsoft.com/office/drawing/2014/main" id="{5EFE3A67-D522-847E-FBFD-7A8A11D74E3B}"/>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3</a:t>
              </a:r>
            </a:p>
          </p:txBody>
        </p:sp>
      </p:grpSp>
      <p:grpSp>
        <p:nvGrpSpPr>
          <p:cNvPr id="15" name="Group 15">
            <a:extLst>
              <a:ext uri="{FF2B5EF4-FFF2-40B4-BE49-F238E27FC236}">
                <a16:creationId xmlns:a16="http://schemas.microsoft.com/office/drawing/2014/main" id="{B4450A44-87D4-3739-C6EA-6B6907316D57}"/>
              </a:ext>
            </a:extLst>
          </p:cNvPr>
          <p:cNvGrpSpPr/>
          <p:nvPr/>
        </p:nvGrpSpPr>
        <p:grpSpPr>
          <a:xfrm>
            <a:off x="3605806" y="-1792189"/>
            <a:ext cx="6198067" cy="1518118"/>
            <a:chOff x="0" y="0"/>
            <a:chExt cx="8264090" cy="2024157"/>
          </a:xfrm>
        </p:grpSpPr>
        <p:sp>
          <p:nvSpPr>
            <p:cNvPr id="16" name="TextBox 16">
              <a:extLst>
                <a:ext uri="{FF2B5EF4-FFF2-40B4-BE49-F238E27FC236}">
                  <a16:creationId xmlns:a16="http://schemas.microsoft.com/office/drawing/2014/main" id="{2C613587-AEDB-7CD9-4F64-43D148FA3B72}"/>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Các phương pháp hoặc công nghệ đề xuất để truyền tải thông tin</a:t>
              </a:r>
            </a:p>
          </p:txBody>
        </p:sp>
        <p:sp>
          <p:nvSpPr>
            <p:cNvPr id="17" name="TextBox 17">
              <a:extLst>
                <a:ext uri="{FF2B5EF4-FFF2-40B4-BE49-F238E27FC236}">
                  <a16:creationId xmlns:a16="http://schemas.microsoft.com/office/drawing/2014/main" id="{A3244646-F0F7-AADC-1B91-CADB63AFDEB5}"/>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4</a:t>
              </a:r>
            </a:p>
          </p:txBody>
        </p:sp>
      </p:grpSp>
      <p:sp>
        <p:nvSpPr>
          <p:cNvPr id="18" name="AutoShape 18">
            <a:extLst>
              <a:ext uri="{FF2B5EF4-FFF2-40B4-BE49-F238E27FC236}">
                <a16:creationId xmlns:a16="http://schemas.microsoft.com/office/drawing/2014/main" id="{D289CA77-9FBC-5D25-E03F-4E1B472ED5A3}"/>
              </a:ext>
            </a:extLst>
          </p:cNvPr>
          <p:cNvSpPr/>
          <p:nvPr/>
        </p:nvSpPr>
        <p:spPr>
          <a:xfrm>
            <a:off x="1028700" y="3932829"/>
            <a:ext cx="1175568" cy="137659"/>
          </a:xfrm>
          <a:prstGeom prst="rect">
            <a:avLst/>
          </a:prstGeom>
          <a:solidFill>
            <a:srgbClr val="000000"/>
          </a:solidFill>
        </p:spPr>
        <p:txBody>
          <a:bodyPr/>
          <a:lstStyle/>
          <a:p>
            <a:endParaRPr lang="en-US"/>
          </a:p>
        </p:txBody>
      </p:sp>
      <p:sp>
        <p:nvSpPr>
          <p:cNvPr id="19" name="AutoShape 19">
            <a:extLst>
              <a:ext uri="{FF2B5EF4-FFF2-40B4-BE49-F238E27FC236}">
                <a16:creationId xmlns:a16="http://schemas.microsoft.com/office/drawing/2014/main" id="{C15A97DC-0926-BA6C-9EFE-52F495FA5FAF}"/>
              </a:ext>
            </a:extLst>
          </p:cNvPr>
          <p:cNvSpPr/>
          <p:nvPr/>
        </p:nvSpPr>
        <p:spPr>
          <a:xfrm>
            <a:off x="1028700" y="6216512"/>
            <a:ext cx="1175568" cy="137659"/>
          </a:xfrm>
          <a:prstGeom prst="rect">
            <a:avLst/>
          </a:prstGeom>
          <a:solidFill>
            <a:srgbClr val="000000"/>
          </a:solidFill>
        </p:spPr>
        <p:txBody>
          <a:bodyPr/>
          <a:lstStyle/>
          <a:p>
            <a:endParaRPr lang="en-US"/>
          </a:p>
        </p:txBody>
      </p:sp>
      <p:sp>
        <p:nvSpPr>
          <p:cNvPr id="20" name="AutoShape 20">
            <a:extLst>
              <a:ext uri="{FF2B5EF4-FFF2-40B4-BE49-F238E27FC236}">
                <a16:creationId xmlns:a16="http://schemas.microsoft.com/office/drawing/2014/main" id="{0EF4E7F0-770B-F2BC-930A-9845BCF90B71}"/>
              </a:ext>
            </a:extLst>
          </p:cNvPr>
          <p:cNvSpPr/>
          <p:nvPr/>
        </p:nvSpPr>
        <p:spPr>
          <a:xfrm>
            <a:off x="1028700" y="8500194"/>
            <a:ext cx="1175568" cy="137659"/>
          </a:xfrm>
          <a:prstGeom prst="rect">
            <a:avLst/>
          </a:prstGeom>
          <a:solidFill>
            <a:srgbClr val="000000"/>
          </a:solidFill>
        </p:spPr>
        <p:txBody>
          <a:bodyPr/>
          <a:lstStyle/>
          <a:p>
            <a:endParaRPr lang="en-US"/>
          </a:p>
        </p:txBody>
      </p:sp>
      <p:sp>
        <p:nvSpPr>
          <p:cNvPr id="21" name="TextBox 21">
            <a:extLst>
              <a:ext uri="{FF2B5EF4-FFF2-40B4-BE49-F238E27FC236}">
                <a16:creationId xmlns:a16="http://schemas.microsoft.com/office/drawing/2014/main" id="{04F755CA-63BA-F5BB-05EB-71CEDBD2AE6D}"/>
              </a:ext>
            </a:extLst>
          </p:cNvPr>
          <p:cNvSpPr txBox="1"/>
          <p:nvPr/>
        </p:nvSpPr>
        <p:spPr>
          <a:xfrm>
            <a:off x="14744700" y="7891335"/>
            <a:ext cx="2880306"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grpSp>
        <p:nvGrpSpPr>
          <p:cNvPr id="34" name="Group 6">
            <a:extLst>
              <a:ext uri="{FF2B5EF4-FFF2-40B4-BE49-F238E27FC236}">
                <a16:creationId xmlns:a16="http://schemas.microsoft.com/office/drawing/2014/main" id="{BB01B7DF-61CE-785E-6E16-2D47CD3F88C7}"/>
              </a:ext>
            </a:extLst>
          </p:cNvPr>
          <p:cNvGrpSpPr/>
          <p:nvPr/>
        </p:nvGrpSpPr>
        <p:grpSpPr>
          <a:xfrm>
            <a:off x="3605806" y="1256346"/>
            <a:ext cx="6198067" cy="1060918"/>
            <a:chOff x="0" y="0"/>
            <a:chExt cx="8264090" cy="1414557"/>
          </a:xfrm>
        </p:grpSpPr>
        <p:sp>
          <p:nvSpPr>
            <p:cNvPr id="35" name="TextBox 7">
              <a:extLst>
                <a:ext uri="{FF2B5EF4-FFF2-40B4-BE49-F238E27FC236}">
                  <a16:creationId xmlns:a16="http://schemas.microsoft.com/office/drawing/2014/main" id="{5D412C37-99D8-3674-2650-DE3D86285C66}"/>
                </a:ext>
              </a:extLst>
            </p:cNvPr>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Tần suất giao tiếp</a:t>
              </a:r>
            </a:p>
          </p:txBody>
        </p:sp>
        <p:sp>
          <p:nvSpPr>
            <p:cNvPr id="36" name="TextBox 8">
              <a:extLst>
                <a:ext uri="{FF2B5EF4-FFF2-40B4-BE49-F238E27FC236}">
                  <a16:creationId xmlns:a16="http://schemas.microsoft.com/office/drawing/2014/main" id="{34B9BE9F-85F1-DB1C-A8EB-1E92B847DA97}"/>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5</a:t>
              </a:r>
            </a:p>
          </p:txBody>
        </p:sp>
      </p:grpSp>
      <p:grpSp>
        <p:nvGrpSpPr>
          <p:cNvPr id="37" name="Group 9">
            <a:extLst>
              <a:ext uri="{FF2B5EF4-FFF2-40B4-BE49-F238E27FC236}">
                <a16:creationId xmlns:a16="http://schemas.microsoft.com/office/drawing/2014/main" id="{5C3E36E1-BE1C-9D6D-887D-96CBF20A0C25}"/>
              </a:ext>
            </a:extLst>
          </p:cNvPr>
          <p:cNvGrpSpPr/>
          <p:nvPr/>
        </p:nvGrpSpPr>
        <p:grpSpPr>
          <a:xfrm>
            <a:off x="3605806" y="3311429"/>
            <a:ext cx="6198067" cy="1518118"/>
            <a:chOff x="0" y="0"/>
            <a:chExt cx="8264090" cy="2024157"/>
          </a:xfrm>
        </p:grpSpPr>
        <p:sp>
          <p:nvSpPr>
            <p:cNvPr id="38" name="TextBox 10">
              <a:extLst>
                <a:ext uri="{FF2B5EF4-FFF2-40B4-BE49-F238E27FC236}">
                  <a16:creationId xmlns:a16="http://schemas.microsoft.com/office/drawing/2014/main" id="{EF31BE0A-9D75-BBEB-6A02-741726D042A9}"/>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Quy trình leo thang để giải quyết các vấn đề</a:t>
              </a:r>
            </a:p>
          </p:txBody>
        </p:sp>
        <p:sp>
          <p:nvSpPr>
            <p:cNvPr id="39" name="TextBox 11">
              <a:extLst>
                <a:ext uri="{FF2B5EF4-FFF2-40B4-BE49-F238E27FC236}">
                  <a16:creationId xmlns:a16="http://schemas.microsoft.com/office/drawing/2014/main" id="{AC1FB1E1-428A-0824-B998-0C49FAF0B944}"/>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6</a:t>
              </a:r>
            </a:p>
          </p:txBody>
        </p:sp>
      </p:grpSp>
      <p:grpSp>
        <p:nvGrpSpPr>
          <p:cNvPr id="40" name="Group 12">
            <a:extLst>
              <a:ext uri="{FF2B5EF4-FFF2-40B4-BE49-F238E27FC236}">
                <a16:creationId xmlns:a16="http://schemas.microsoft.com/office/drawing/2014/main" id="{DDAB8F97-6AD9-7246-1FF2-32C158816AD4}"/>
              </a:ext>
            </a:extLst>
          </p:cNvPr>
          <p:cNvGrpSpPr/>
          <p:nvPr/>
        </p:nvGrpSpPr>
        <p:grpSpPr>
          <a:xfrm>
            <a:off x="3605806" y="5595111"/>
            <a:ext cx="6198067" cy="1518118"/>
            <a:chOff x="0" y="0"/>
            <a:chExt cx="8264090" cy="2024157"/>
          </a:xfrm>
        </p:grpSpPr>
        <p:sp>
          <p:nvSpPr>
            <p:cNvPr id="41" name="TextBox 13">
              <a:extLst>
                <a:ext uri="{FF2B5EF4-FFF2-40B4-BE49-F238E27FC236}">
                  <a16:creationId xmlns:a16="http://schemas.microsoft.com/office/drawing/2014/main" id="{A2CE4D61-9642-6A40-6270-E5EAED07C5A3}"/>
                </a:ext>
              </a:extLst>
            </p:cNvPr>
            <p:cNvSpPr txBox="1"/>
            <p:nvPr/>
          </p:nvSpPr>
          <p:spPr>
            <a:xfrm>
              <a:off x="0" y="835860"/>
              <a:ext cx="8264090" cy="11882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Quy trình sửa đổi để cập nhật kế hoạch quản lý giao tiếp</a:t>
              </a:r>
            </a:p>
          </p:txBody>
        </p:sp>
        <p:sp>
          <p:nvSpPr>
            <p:cNvPr id="42" name="TextBox 14">
              <a:extLst>
                <a:ext uri="{FF2B5EF4-FFF2-40B4-BE49-F238E27FC236}">
                  <a16:creationId xmlns:a16="http://schemas.microsoft.com/office/drawing/2014/main" id="{376F01C9-10F2-CD87-28A7-C84C5187C13E}"/>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7</a:t>
              </a:r>
            </a:p>
          </p:txBody>
        </p:sp>
      </p:grpSp>
      <p:grpSp>
        <p:nvGrpSpPr>
          <p:cNvPr id="43" name="Group 15">
            <a:extLst>
              <a:ext uri="{FF2B5EF4-FFF2-40B4-BE49-F238E27FC236}">
                <a16:creationId xmlns:a16="http://schemas.microsoft.com/office/drawing/2014/main" id="{859493F3-434C-2964-3F2F-3F33FF4CD749}"/>
              </a:ext>
            </a:extLst>
          </p:cNvPr>
          <p:cNvGrpSpPr/>
          <p:nvPr/>
        </p:nvGrpSpPr>
        <p:grpSpPr>
          <a:xfrm>
            <a:off x="3605806" y="8107394"/>
            <a:ext cx="6198067" cy="1060918"/>
            <a:chOff x="0" y="0"/>
            <a:chExt cx="8264090" cy="1414557"/>
          </a:xfrm>
        </p:grpSpPr>
        <p:sp>
          <p:nvSpPr>
            <p:cNvPr id="44" name="TextBox 16">
              <a:extLst>
                <a:ext uri="{FF2B5EF4-FFF2-40B4-BE49-F238E27FC236}">
                  <a16:creationId xmlns:a16="http://schemas.microsoft.com/office/drawing/2014/main" id="{B7830D8C-3312-228D-93AC-A61BD640FB12}"/>
                </a:ext>
              </a:extLst>
            </p:cNvPr>
            <p:cNvSpPr txBox="1"/>
            <p:nvPr/>
          </p:nvSpPr>
          <p:spPr>
            <a:xfrm>
              <a:off x="0" y="835860"/>
              <a:ext cx="8264090" cy="578697"/>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Thuật ngữ chung</a:t>
              </a:r>
            </a:p>
          </p:txBody>
        </p:sp>
        <p:sp>
          <p:nvSpPr>
            <p:cNvPr id="45" name="TextBox 17">
              <a:extLst>
                <a:ext uri="{FF2B5EF4-FFF2-40B4-BE49-F238E27FC236}">
                  <a16:creationId xmlns:a16="http://schemas.microsoft.com/office/drawing/2014/main" id="{6B7A0C2E-119C-8C68-7839-58D5BD3440D6}"/>
                </a:ext>
              </a:extLst>
            </p:cNvPr>
            <p:cNvSpPr txBox="1"/>
            <p:nvPr/>
          </p:nvSpPr>
          <p:spPr>
            <a:xfrm>
              <a:off x="0" y="-57150"/>
              <a:ext cx="826409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8</a:t>
              </a:r>
            </a:p>
          </p:txBody>
        </p:sp>
      </p:grpSp>
    </p:spTree>
    <p:extLst>
      <p:ext uri="{BB962C8B-B14F-4D97-AF65-F5344CB8AC3E}">
        <p14:creationId xmlns:p14="http://schemas.microsoft.com/office/powerpoint/2010/main" val="267408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4769185"/>
            <a:ext cx="10029825" cy="2952986"/>
            <a:chOff x="0" y="0"/>
            <a:chExt cx="13373100" cy="3937315"/>
          </a:xfrm>
        </p:grpSpPr>
        <p:sp>
          <p:nvSpPr>
            <p:cNvPr id="4" name="TextBox 4"/>
            <p:cNvSpPr txBox="1"/>
            <p:nvPr/>
          </p:nvSpPr>
          <p:spPr>
            <a:xfrm>
              <a:off x="0" y="0"/>
              <a:ext cx="13373100" cy="2743200"/>
            </a:xfrm>
            <a:prstGeom prst="rect">
              <a:avLst/>
            </a:prstGeom>
          </p:spPr>
          <p:txBody>
            <a:bodyPr lIns="0" tIns="0" rIns="0" bIns="0" rtlCol="0" anchor="t">
              <a:spAutoFit/>
            </a:bodyPr>
            <a:lstStyle/>
            <a:p>
              <a:pPr marL="0" lvl="0" indent="0" algn="l">
                <a:lnSpc>
                  <a:spcPts val="8159"/>
                </a:lnSpc>
                <a:spcBef>
                  <a:spcPct val="0"/>
                </a:spcBef>
              </a:pPr>
              <a:r>
                <a:rPr lang="en-US" sz="6799" b="1">
                  <a:solidFill>
                    <a:srgbClr val="2E3531"/>
                  </a:solidFill>
                  <a:latin typeface="Open Sans Bold"/>
                  <a:ea typeface="Open Sans Bold"/>
                  <a:cs typeface="Open Sans Bold"/>
                  <a:sym typeface="Open Sans Bold"/>
                </a:rPr>
                <a:t>BẢNG MẪU PHÂN TÍCH CÁC BÊN LIÊN QUAN</a:t>
              </a:r>
            </a:p>
          </p:txBody>
        </p:sp>
        <p:sp>
          <p:nvSpPr>
            <p:cNvPr id="5" name="TextBox 5"/>
            <p:cNvSpPr txBox="1"/>
            <p:nvPr/>
          </p:nvSpPr>
          <p:spPr>
            <a:xfrm>
              <a:off x="0" y="3302104"/>
              <a:ext cx="13373100" cy="635212"/>
            </a:xfrm>
            <a:prstGeom prst="rect">
              <a:avLst/>
            </a:prstGeom>
          </p:spPr>
          <p:txBody>
            <a:bodyPr lIns="0" tIns="0" rIns="0" bIns="0" rtlCol="0" anchor="t">
              <a:spAutoFit/>
            </a:bodyPr>
            <a:lstStyle/>
            <a:p>
              <a:pPr marL="0" lvl="0" indent="0" algn="l">
                <a:lnSpc>
                  <a:spcPts val="4060"/>
                </a:lnSpc>
              </a:pPr>
              <a:endParaRPr/>
            </a:p>
          </p:txBody>
        </p:sp>
      </p:grpSp>
      <p:sp>
        <p:nvSpPr>
          <p:cNvPr id="6" name="AutoShape 6"/>
          <p:cNvSpPr/>
          <p:nvPr/>
        </p:nvSpPr>
        <p:spPr>
          <a:xfrm>
            <a:off x="1028700" y="1068495"/>
            <a:ext cx="1175568" cy="137659"/>
          </a:xfrm>
          <a:prstGeom prst="rect">
            <a:avLst/>
          </a:prstGeom>
          <a:solidFill>
            <a:srgbClr val="000000"/>
          </a:solidFill>
        </p:spPr>
        <p:txBody>
          <a:bodyPr/>
          <a:lstStyle/>
          <a:p>
            <a:endParaRPr lang="en-US"/>
          </a:p>
        </p:txBody>
      </p:sp>
      <p:sp>
        <p:nvSpPr>
          <p:cNvPr id="7" name="AutoShape 7"/>
          <p:cNvSpPr/>
          <p:nvPr/>
        </p:nvSpPr>
        <p:spPr>
          <a:xfrm>
            <a:off x="12808266" y="632732"/>
            <a:ext cx="3876950" cy="8939893"/>
          </a:xfrm>
          <a:prstGeom prst="rect">
            <a:avLst/>
          </a:prstGeom>
          <a:solidFill>
            <a:srgbClr val="E8E7E5"/>
          </a:solidFill>
        </p:spPr>
        <p:txBody>
          <a:bodyPr/>
          <a:lstStyle/>
          <a:p>
            <a:endParaRPr lang="en-US"/>
          </a:p>
        </p:txBody>
      </p:sp>
      <p:sp>
        <p:nvSpPr>
          <p:cNvPr id="8" name="TextBox 8"/>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9" name="TextBox 9"/>
          <p:cNvSpPr txBox="1"/>
          <p:nvPr/>
        </p:nvSpPr>
        <p:spPr>
          <a:xfrm>
            <a:off x="1028700" y="10201138"/>
            <a:ext cx="5048943" cy="1210735"/>
          </a:xfrm>
          <a:prstGeom prst="rect">
            <a:avLst/>
          </a:prstGeom>
        </p:spPr>
        <p:txBody>
          <a:bodyPr lIns="0" tIns="0" rIns="0" bIns="0" rtlCol="0" anchor="t">
            <a:spAutoFit/>
          </a:bodyPr>
          <a:lstStyle/>
          <a:p>
            <a:pPr algn="l">
              <a:lnSpc>
                <a:spcPts val="9600"/>
              </a:lnSpc>
            </a:pPr>
            <a:endParaRPr/>
          </a:p>
        </p:txBody>
      </p:sp>
      <p:sp>
        <p:nvSpPr>
          <p:cNvPr id="10" name="TextBox 10"/>
          <p:cNvSpPr txBox="1"/>
          <p:nvPr/>
        </p:nvSpPr>
        <p:spPr>
          <a:xfrm>
            <a:off x="1028700" y="1384171"/>
            <a:ext cx="3790270"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67299" y="218803"/>
            <a:ext cx="14315502" cy="9366276"/>
          </a:xfrm>
          <a:custGeom>
            <a:avLst/>
            <a:gdLst/>
            <a:ahLst/>
            <a:cxnLst/>
            <a:rect l="l" t="t" r="r" b="b"/>
            <a:pathLst>
              <a:path w="14315502" h="9366276">
                <a:moveTo>
                  <a:pt x="0" y="0"/>
                </a:moveTo>
                <a:lnTo>
                  <a:pt x="14315502" y="0"/>
                </a:lnTo>
                <a:lnTo>
                  <a:pt x="14315502" y="9366276"/>
                </a:lnTo>
                <a:lnTo>
                  <a:pt x="0" y="93662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3504" y="8217906"/>
            <a:ext cx="2880306"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/10.1</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877382" y="857250"/>
            <a:ext cx="4778849" cy="8572500"/>
          </a:xfrm>
          <a:prstGeom prst="rect">
            <a:avLst/>
          </a:prstGeom>
          <a:solidFill>
            <a:srgbClr val="D9D9D9"/>
          </a:solidFill>
        </p:spPr>
        <p:txBody>
          <a:bodyPr/>
          <a:lstStyle/>
          <a:p>
            <a:endParaRPr lang="en-US"/>
          </a:p>
        </p:txBody>
      </p:sp>
      <p:grpSp>
        <p:nvGrpSpPr>
          <p:cNvPr id="4" name="Group 4"/>
          <p:cNvGrpSpPr/>
          <p:nvPr/>
        </p:nvGrpSpPr>
        <p:grpSpPr>
          <a:xfrm>
            <a:off x="2127641" y="4070134"/>
            <a:ext cx="7751144" cy="3126446"/>
            <a:chOff x="0" y="0"/>
            <a:chExt cx="10334859" cy="4168595"/>
          </a:xfrm>
        </p:grpSpPr>
        <p:sp>
          <p:nvSpPr>
            <p:cNvPr id="5" name="TextBox 5"/>
            <p:cNvSpPr txBox="1"/>
            <p:nvPr/>
          </p:nvSpPr>
          <p:spPr>
            <a:xfrm>
              <a:off x="0" y="-9525"/>
              <a:ext cx="10334859" cy="3057525"/>
            </a:xfrm>
            <a:prstGeom prst="rect">
              <a:avLst/>
            </a:prstGeom>
          </p:spPr>
          <p:txBody>
            <a:bodyPr lIns="0" tIns="0" rIns="0" bIns="0" rtlCol="0" anchor="t">
              <a:spAutoFit/>
            </a:bodyPr>
            <a:lstStyle/>
            <a:p>
              <a:pPr algn="l">
                <a:lnSpc>
                  <a:spcPts val="9000"/>
                </a:lnSpc>
              </a:pPr>
              <a:r>
                <a:rPr lang="en-US" sz="7500" b="1">
                  <a:solidFill>
                    <a:srgbClr val="2E3531"/>
                  </a:solidFill>
                  <a:latin typeface="Open Sans Bold"/>
                  <a:ea typeface="Open Sans Bold"/>
                  <a:cs typeface="Open Sans Bold"/>
                  <a:sym typeface="Open Sans Bold"/>
                </a:rPr>
                <a:t>QUẢN LÝ </a:t>
              </a:r>
            </a:p>
            <a:p>
              <a:pPr marL="0" lvl="0" indent="0" algn="l">
                <a:lnSpc>
                  <a:spcPts val="9000"/>
                </a:lnSpc>
                <a:spcBef>
                  <a:spcPct val="0"/>
                </a:spcBef>
              </a:pPr>
              <a:r>
                <a:rPr lang="en-US" sz="7500" b="1">
                  <a:solidFill>
                    <a:srgbClr val="2E3531"/>
                  </a:solidFill>
                  <a:latin typeface="Open Sans Bold"/>
                  <a:ea typeface="Open Sans Bold"/>
                  <a:cs typeface="Open Sans Bold"/>
                  <a:sym typeface="Open Sans Bold"/>
                </a:rPr>
                <a:t>TRUYỀN THÔNG</a:t>
              </a:r>
            </a:p>
          </p:txBody>
        </p:sp>
        <p:sp>
          <p:nvSpPr>
            <p:cNvPr id="6" name="TextBox 6"/>
            <p:cNvSpPr txBox="1"/>
            <p:nvPr/>
          </p:nvSpPr>
          <p:spPr>
            <a:xfrm>
              <a:off x="0" y="3577410"/>
              <a:ext cx="10334859" cy="591185"/>
            </a:xfrm>
            <a:prstGeom prst="rect">
              <a:avLst/>
            </a:prstGeom>
          </p:spPr>
          <p:txBody>
            <a:bodyPr lIns="0" tIns="0" rIns="0" bIns="0" rtlCol="0" anchor="t">
              <a:spAutoFit/>
            </a:bodyPr>
            <a:lstStyle/>
            <a:p>
              <a:pPr marL="0" lvl="0" indent="0" algn="l">
                <a:lnSpc>
                  <a:spcPts val="3780"/>
                </a:lnSpc>
              </a:pPr>
              <a:endParaRPr/>
            </a:p>
          </p:txBody>
        </p:sp>
      </p:grpSp>
      <p:sp>
        <p:nvSpPr>
          <p:cNvPr id="7" name="Freeform 7"/>
          <p:cNvSpPr/>
          <p:nvPr/>
        </p:nvSpPr>
        <p:spPr>
          <a:xfrm>
            <a:off x="11791344" y="2817407"/>
            <a:ext cx="4931598" cy="7469593"/>
          </a:xfrm>
          <a:custGeom>
            <a:avLst/>
            <a:gdLst/>
            <a:ahLst/>
            <a:cxnLst/>
            <a:rect l="l" t="t" r="r" b="b"/>
            <a:pathLst>
              <a:path w="4931598" h="7469593">
                <a:moveTo>
                  <a:pt x="0" y="0"/>
                </a:moveTo>
                <a:lnTo>
                  <a:pt x="4931598" y="0"/>
                </a:lnTo>
                <a:lnTo>
                  <a:pt x="4931598" y="7469593"/>
                </a:lnTo>
                <a:lnTo>
                  <a:pt x="0" y="7469593"/>
                </a:lnTo>
                <a:lnTo>
                  <a:pt x="0" y="0"/>
                </a:lnTo>
                <a:close/>
              </a:path>
            </a:pathLst>
          </a:custGeom>
          <a:blipFill>
            <a:blip r:embed="rId4"/>
            <a:stretch>
              <a:fillRect l="-7005" r="-7005"/>
            </a:stretch>
          </a:blipFill>
        </p:spPr>
        <p:txBody>
          <a:bodyPr/>
          <a:lstStyle/>
          <a:p>
            <a:endParaRPr lang="en-US"/>
          </a:p>
        </p:txBody>
      </p:sp>
      <p:sp>
        <p:nvSpPr>
          <p:cNvPr id="8" name="TextBox 8"/>
          <p:cNvSpPr txBox="1"/>
          <p:nvPr/>
        </p:nvSpPr>
        <p:spPr>
          <a:xfrm>
            <a:off x="1028700" y="866775"/>
            <a:ext cx="3968919"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
        <p:nvSpPr>
          <p:cNvPr id="9" name="TextBox 9"/>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6989879"/>
            <a:chOff x="0" y="0"/>
            <a:chExt cx="10820400" cy="9319839"/>
          </a:xfrm>
        </p:grpSpPr>
        <p:sp>
          <p:nvSpPr>
            <p:cNvPr id="3" name="TextBox 3"/>
            <p:cNvSpPr txBox="1"/>
            <p:nvPr/>
          </p:nvSpPr>
          <p:spPr>
            <a:xfrm>
              <a:off x="0" y="912060"/>
              <a:ext cx="10820400" cy="1158591"/>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Quản lý truyền thông là một phần lớn trong công việc của người quản lý dự án</a:t>
              </a:r>
            </a:p>
          </p:txBody>
        </p:sp>
        <p:sp>
          <p:nvSpPr>
            <p:cNvPr id="4" name="TextBox 4"/>
            <p:cNvSpPr txBox="1"/>
            <p:nvPr/>
          </p:nvSpPr>
          <p:spPr>
            <a:xfrm>
              <a:off x="0" y="-57150"/>
              <a:ext cx="1082040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Tầm quan trọng</a:t>
              </a:r>
            </a:p>
          </p:txBody>
        </p:sp>
        <p:sp>
          <p:nvSpPr>
            <p:cNvPr id="5" name="TextBox 5"/>
            <p:cNvSpPr txBox="1"/>
            <p:nvPr/>
          </p:nvSpPr>
          <p:spPr>
            <a:xfrm>
              <a:off x="0" y="4239281"/>
              <a:ext cx="10820400" cy="1753338"/>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Việc cung cấp thông tin dự án cho đúng người vào đúng thời điểm và ở định dạng hữu ích cũng quan trọng như việc phát triển thông tin ban đầu.</a:t>
              </a:r>
            </a:p>
          </p:txBody>
        </p:sp>
        <p:sp>
          <p:nvSpPr>
            <p:cNvPr id="6" name="TextBox 6"/>
            <p:cNvSpPr txBox="1"/>
            <p:nvPr/>
          </p:nvSpPr>
          <p:spPr>
            <a:xfrm>
              <a:off x="0" y="3270071"/>
              <a:ext cx="1082040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Đúng thời điểm</a:t>
              </a:r>
            </a:p>
          </p:txBody>
        </p:sp>
        <p:sp>
          <p:nvSpPr>
            <p:cNvPr id="7" name="TextBox 7"/>
            <p:cNvSpPr txBox="1"/>
            <p:nvPr/>
          </p:nvSpPr>
          <p:spPr>
            <a:xfrm>
              <a:off x="0" y="8161249"/>
              <a:ext cx="10820400" cy="1158591"/>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Bao gồm việc sử dụng công nghệ, các phương pháp và phương tiện phù hợp, và báo cáo hiệu suất.</a:t>
              </a:r>
            </a:p>
          </p:txBody>
        </p:sp>
        <p:sp>
          <p:nvSpPr>
            <p:cNvPr id="8" name="TextBox 8"/>
            <p:cNvSpPr txBox="1"/>
            <p:nvPr/>
          </p:nvSpPr>
          <p:spPr>
            <a:xfrm>
              <a:off x="0" y="7192038"/>
              <a:ext cx="10820400"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Các yếu tố cần xem xét</a:t>
              </a:r>
            </a:p>
          </p:txBody>
        </p:sp>
      </p:grpSp>
      <p:sp>
        <p:nvSpPr>
          <p:cNvPr id="9" name="AutoShape 9"/>
          <p:cNvSpPr/>
          <p:nvPr/>
        </p:nvSpPr>
        <p:spPr>
          <a:xfrm>
            <a:off x="0" y="8793608"/>
            <a:ext cx="18288000" cy="1493392"/>
          </a:xfrm>
          <a:prstGeom prst="rect">
            <a:avLst/>
          </a:prstGeom>
          <a:solidFill>
            <a:srgbClr val="000000">
              <a:alpha val="4706"/>
            </a:srgbClr>
          </a:solidFill>
        </p:spPr>
        <p:txBody>
          <a:bodyPr/>
          <a:lstStyle/>
          <a:p>
            <a:endParaRPr lang="en-US"/>
          </a:p>
        </p:txBody>
      </p:sp>
      <p:sp>
        <p:nvSpPr>
          <p:cNvPr id="10" name="TextBox 10"/>
          <p:cNvSpPr txBox="1"/>
          <p:nvPr/>
        </p:nvSpPr>
        <p:spPr>
          <a:xfrm>
            <a:off x="14351738"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
        <p:nvSpPr>
          <p:cNvPr id="11" name="TextBox 11"/>
          <p:cNvSpPr txBox="1"/>
          <p:nvPr/>
        </p:nvSpPr>
        <p:spPr>
          <a:xfrm>
            <a:off x="10533998" y="3666976"/>
            <a:ext cx="6725302" cy="1885950"/>
          </a:xfrm>
          <a:prstGeom prst="rect">
            <a:avLst/>
          </a:prstGeom>
        </p:spPr>
        <p:txBody>
          <a:bodyPr lIns="0" tIns="0" rIns="0" bIns="0" rtlCol="0" anchor="t">
            <a:spAutoFit/>
          </a:bodyPr>
          <a:lstStyle/>
          <a:p>
            <a:pPr algn="r">
              <a:lnSpc>
                <a:spcPts val="7440"/>
              </a:lnSpc>
            </a:pPr>
            <a:r>
              <a:rPr lang="en-US" sz="6200" b="1">
                <a:solidFill>
                  <a:srgbClr val="000000"/>
                </a:solidFill>
                <a:latin typeface="Open Sans Bold"/>
                <a:ea typeface="Open Sans Bold"/>
                <a:cs typeface="Open Sans Bold"/>
                <a:sym typeface="Open Sans Bold"/>
              </a:rPr>
              <a:t>QUẢN LÝ </a:t>
            </a:r>
          </a:p>
          <a:p>
            <a:pPr algn="r">
              <a:lnSpc>
                <a:spcPts val="7440"/>
              </a:lnSpc>
            </a:pPr>
            <a:r>
              <a:rPr lang="en-US" sz="6200" b="1">
                <a:solidFill>
                  <a:srgbClr val="000000"/>
                </a:solidFill>
                <a:latin typeface="Open Sans Bold"/>
                <a:ea typeface="Open Sans Bold"/>
                <a:cs typeface="Open Sans Bold"/>
                <a:sym typeface="Open Sans Bold"/>
              </a:rPr>
              <a:t>TRUYỀN THÔNG</a:t>
            </a:r>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4205889" cy="8229600"/>
          </a:xfrm>
          <a:prstGeom prst="rect">
            <a:avLst/>
          </a:prstGeom>
          <a:solidFill>
            <a:srgbClr val="000000">
              <a:alpha val="4706"/>
            </a:srgbClr>
          </a:solidFill>
        </p:spPr>
        <p:txBody>
          <a:bodyPr/>
          <a:lstStyle/>
          <a:p>
            <a:endParaRPr lang="en-US"/>
          </a:p>
        </p:txBody>
      </p:sp>
      <p:sp>
        <p:nvSpPr>
          <p:cNvPr id="3" name="Freeform 3"/>
          <p:cNvSpPr/>
          <p:nvPr/>
        </p:nvSpPr>
        <p:spPr>
          <a:xfrm>
            <a:off x="2360461" y="2363905"/>
            <a:ext cx="5748256" cy="5559190"/>
          </a:xfrm>
          <a:custGeom>
            <a:avLst/>
            <a:gdLst/>
            <a:ahLst/>
            <a:cxnLst/>
            <a:rect l="l" t="t" r="r" b="b"/>
            <a:pathLst>
              <a:path w="5748256" h="5559190">
                <a:moveTo>
                  <a:pt x="0" y="0"/>
                </a:moveTo>
                <a:lnTo>
                  <a:pt x="5748256" y="0"/>
                </a:lnTo>
                <a:lnTo>
                  <a:pt x="5748256" y="5559190"/>
                </a:lnTo>
                <a:lnTo>
                  <a:pt x="0" y="5559190"/>
                </a:lnTo>
                <a:lnTo>
                  <a:pt x="0" y="0"/>
                </a:lnTo>
                <a:close/>
              </a:path>
            </a:pathLst>
          </a:custGeom>
          <a:blipFill>
            <a:blip r:embed="rId2"/>
            <a:stretch>
              <a:fillRect l="-13012" r="-32144"/>
            </a:stretch>
          </a:blipFill>
        </p:spPr>
        <p:txBody>
          <a:bodyPr/>
          <a:lstStyle/>
          <a:p>
            <a:endParaRPr lang="en-US"/>
          </a:p>
        </p:txBody>
      </p:sp>
      <p:sp>
        <p:nvSpPr>
          <p:cNvPr id="4" name="AutoShape 4"/>
          <p:cNvSpPr/>
          <p:nvPr/>
        </p:nvSpPr>
        <p:spPr>
          <a:xfrm>
            <a:off x="16083732" y="5143500"/>
            <a:ext cx="1175568" cy="137659"/>
          </a:xfrm>
          <a:prstGeom prst="rect">
            <a:avLst/>
          </a:prstGeom>
          <a:solidFill>
            <a:srgbClr val="000000"/>
          </a:solidFill>
        </p:spPr>
        <p:txBody>
          <a:bodyPr/>
          <a:lstStyle/>
          <a:p>
            <a:endParaRPr lang="en-US"/>
          </a:p>
        </p:txBody>
      </p:sp>
      <p:sp>
        <p:nvSpPr>
          <p:cNvPr id="5" name="TextBox 5"/>
          <p:cNvSpPr txBox="1"/>
          <p:nvPr/>
        </p:nvSpPr>
        <p:spPr>
          <a:xfrm>
            <a:off x="8656459" y="3158566"/>
            <a:ext cx="7427272" cy="3960344"/>
          </a:xfrm>
          <a:prstGeom prst="rect">
            <a:avLst/>
          </a:prstGeom>
        </p:spPr>
        <p:txBody>
          <a:bodyPr lIns="0" tIns="0" rIns="0" bIns="0" rtlCol="0" anchor="t">
            <a:spAutoFit/>
          </a:bodyPr>
          <a:lstStyle/>
          <a:p>
            <a:pPr algn="l">
              <a:lnSpc>
                <a:spcPts val="15600"/>
              </a:lnSpc>
            </a:pPr>
            <a:r>
              <a:rPr lang="en-US" sz="13000" b="1">
                <a:solidFill>
                  <a:srgbClr val="000000"/>
                </a:solidFill>
                <a:latin typeface="Open Sans Bold"/>
                <a:ea typeface="Open Sans Bold"/>
                <a:cs typeface="Open Sans Bold"/>
                <a:sym typeface="Open Sans Bold"/>
              </a:rPr>
              <a:t>Tình huống</a:t>
            </a:r>
          </a:p>
        </p:txBody>
      </p:sp>
      <p:sp>
        <p:nvSpPr>
          <p:cNvPr id="6" name="TextBox 6"/>
          <p:cNvSpPr txBox="1"/>
          <p:nvPr/>
        </p:nvSpPr>
        <p:spPr>
          <a:xfrm>
            <a:off x="12707311" y="895140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793608"/>
            <a:ext cx="18288000" cy="1493392"/>
          </a:xfrm>
          <a:prstGeom prst="rect">
            <a:avLst/>
          </a:prstGeom>
          <a:solidFill>
            <a:srgbClr val="000000">
              <a:alpha val="4706"/>
            </a:srgbClr>
          </a:solidFill>
        </p:spPr>
        <p:txBody>
          <a:bodyPr/>
          <a:lstStyle/>
          <a:p>
            <a:endParaRPr lang="en-US"/>
          </a:p>
        </p:txBody>
      </p:sp>
      <p:sp>
        <p:nvSpPr>
          <p:cNvPr id="3" name="Freeform 3"/>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20557" r="-20557"/>
            </a:stretch>
          </a:blipFill>
        </p:spPr>
        <p:txBody>
          <a:bodyPr/>
          <a:lstStyle/>
          <a:p>
            <a:endParaRPr lang="en-US"/>
          </a:p>
        </p:txBody>
      </p:sp>
      <p:grpSp>
        <p:nvGrpSpPr>
          <p:cNvPr id="4" name="Group 4"/>
          <p:cNvGrpSpPr/>
          <p:nvPr/>
        </p:nvGrpSpPr>
        <p:grpSpPr>
          <a:xfrm>
            <a:off x="6236073" y="3422045"/>
            <a:ext cx="10615013" cy="3996226"/>
            <a:chOff x="0" y="0"/>
            <a:chExt cx="14153351" cy="5328301"/>
          </a:xfrm>
        </p:grpSpPr>
        <p:sp>
          <p:nvSpPr>
            <p:cNvPr id="5" name="TextBox 5"/>
            <p:cNvSpPr txBox="1"/>
            <p:nvPr/>
          </p:nvSpPr>
          <p:spPr>
            <a:xfrm>
              <a:off x="0" y="4749606"/>
              <a:ext cx="14153351" cy="578696"/>
            </a:xfrm>
            <a:prstGeom prst="rect">
              <a:avLst/>
            </a:prstGeom>
          </p:spPr>
          <p:txBody>
            <a:bodyPr lIns="0" tIns="0" rIns="0" bIns="0" rtlCol="0" anchor="t">
              <a:spAutoFit/>
            </a:bodyPr>
            <a:lstStyle/>
            <a:p>
              <a:pPr marL="0" lvl="0" indent="0" algn="l">
                <a:lnSpc>
                  <a:spcPts val="3640"/>
                </a:lnSpc>
                <a:spcBef>
                  <a:spcPct val="0"/>
                </a:spcBef>
              </a:pPr>
              <a:endParaRPr/>
            </a:p>
          </p:txBody>
        </p:sp>
        <p:sp>
          <p:nvSpPr>
            <p:cNvPr id="6" name="TextBox 6"/>
            <p:cNvSpPr txBox="1"/>
            <p:nvPr/>
          </p:nvSpPr>
          <p:spPr>
            <a:xfrm>
              <a:off x="0" y="-114300"/>
              <a:ext cx="14153351" cy="4285826"/>
            </a:xfrm>
            <a:prstGeom prst="rect">
              <a:avLst/>
            </a:prstGeom>
          </p:spPr>
          <p:txBody>
            <a:bodyPr lIns="0" tIns="0" rIns="0" bIns="0" rtlCol="0" anchor="t">
              <a:spAutoFit/>
            </a:bodyPr>
            <a:lstStyle/>
            <a:p>
              <a:pPr algn="l">
                <a:lnSpc>
                  <a:spcPts val="8680"/>
                </a:lnSpc>
              </a:pPr>
              <a:r>
                <a:rPr lang="en-US" sz="6200" b="1">
                  <a:solidFill>
                    <a:srgbClr val="2E3531"/>
                  </a:solidFill>
                  <a:latin typeface="Open Sans Bold"/>
                  <a:ea typeface="Open Sans Bold"/>
                  <a:cs typeface="Open Sans Bold"/>
                  <a:sym typeface="Open Sans Bold"/>
                </a:rPr>
                <a:t>CÁC YẾU TỐ CẦN XEM XÉT ĐỂ QUẢN LÝ </a:t>
              </a:r>
            </a:p>
            <a:p>
              <a:pPr marL="0" lvl="0" indent="0" algn="l">
                <a:lnSpc>
                  <a:spcPts val="8680"/>
                </a:lnSpc>
              </a:pPr>
              <a:r>
                <a:rPr lang="en-US" sz="6200" b="1">
                  <a:solidFill>
                    <a:srgbClr val="2E3531"/>
                  </a:solidFill>
                  <a:latin typeface="Open Sans Bold"/>
                  <a:ea typeface="Open Sans Bold"/>
                  <a:cs typeface="Open Sans Bold"/>
                  <a:sym typeface="Open Sans Bold"/>
                </a:rPr>
                <a:t>TRUYỀN THÔNG</a:t>
              </a:r>
            </a:p>
          </p:txBody>
        </p:sp>
      </p:grpSp>
      <p:sp>
        <p:nvSpPr>
          <p:cNvPr id="7" name="TextBox 7"/>
          <p:cNvSpPr txBox="1"/>
          <p:nvPr/>
        </p:nvSpPr>
        <p:spPr>
          <a:xfrm>
            <a:off x="14351738"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
        <p:nvSpPr>
          <p:cNvPr id="8" name="TextBox 8"/>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12679" r="-12679"/>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grpSp>
        <p:nvGrpSpPr>
          <p:cNvPr id="4" name="Group 4"/>
          <p:cNvGrpSpPr/>
          <p:nvPr/>
        </p:nvGrpSpPr>
        <p:grpSpPr>
          <a:xfrm>
            <a:off x="6644287" y="3721130"/>
            <a:ext cx="10615013" cy="3398056"/>
            <a:chOff x="0" y="0"/>
            <a:chExt cx="14153351" cy="4530742"/>
          </a:xfrm>
        </p:grpSpPr>
        <p:sp>
          <p:nvSpPr>
            <p:cNvPr id="5" name="TextBox 5"/>
            <p:cNvSpPr txBox="1"/>
            <p:nvPr/>
          </p:nvSpPr>
          <p:spPr>
            <a:xfrm>
              <a:off x="0" y="3952046"/>
              <a:ext cx="14153351" cy="578696"/>
            </a:xfrm>
            <a:prstGeom prst="rect">
              <a:avLst/>
            </a:prstGeom>
          </p:spPr>
          <p:txBody>
            <a:bodyPr lIns="0" tIns="0" rIns="0" bIns="0" rtlCol="0" anchor="t">
              <a:spAutoFit/>
            </a:bodyPr>
            <a:lstStyle/>
            <a:p>
              <a:pPr marL="0" lvl="0" indent="0" algn="l">
                <a:lnSpc>
                  <a:spcPts val="3640"/>
                </a:lnSpc>
                <a:spcBef>
                  <a:spcPct val="0"/>
                </a:spcBef>
              </a:pPr>
              <a:endParaRPr/>
            </a:p>
          </p:txBody>
        </p:sp>
        <p:sp>
          <p:nvSpPr>
            <p:cNvPr id="6" name="TextBox 6"/>
            <p:cNvSpPr txBox="1"/>
            <p:nvPr/>
          </p:nvSpPr>
          <p:spPr>
            <a:xfrm>
              <a:off x="0" y="-104775"/>
              <a:ext cx="14153351" cy="3478742"/>
            </a:xfrm>
            <a:prstGeom prst="rect">
              <a:avLst/>
            </a:prstGeom>
          </p:spPr>
          <p:txBody>
            <a:bodyPr lIns="0" tIns="0" rIns="0" bIns="0" rtlCol="0" anchor="t">
              <a:spAutoFit/>
            </a:bodyPr>
            <a:lstStyle/>
            <a:p>
              <a:pPr algn="l">
                <a:lnSpc>
                  <a:spcPts val="7000"/>
                </a:lnSpc>
              </a:pPr>
              <a:r>
                <a:rPr lang="en-US" sz="5000" b="1">
                  <a:solidFill>
                    <a:srgbClr val="2E3531"/>
                  </a:solidFill>
                  <a:latin typeface="Open Sans Bold"/>
                  <a:ea typeface="Open Sans Bold"/>
                  <a:cs typeface="Open Sans Bold"/>
                  <a:sym typeface="Open Sans Bold"/>
                </a:rPr>
                <a:t>SỬ DỤNG CÔNG NGHỆ </a:t>
              </a:r>
            </a:p>
            <a:p>
              <a:pPr algn="l">
                <a:lnSpc>
                  <a:spcPts val="7000"/>
                </a:lnSpc>
              </a:pPr>
              <a:r>
                <a:rPr lang="en-US" sz="5000" b="1">
                  <a:solidFill>
                    <a:srgbClr val="2E3531"/>
                  </a:solidFill>
                  <a:latin typeface="Open Sans Bold"/>
                  <a:ea typeface="Open Sans Bold"/>
                  <a:cs typeface="Open Sans Bold"/>
                  <a:sym typeface="Open Sans Bold"/>
                </a:rPr>
                <a:t>ĐỂ NÂNG CAO TẠO </a:t>
              </a:r>
            </a:p>
            <a:p>
              <a:pPr marL="0" lvl="0" indent="0" algn="l">
                <a:lnSpc>
                  <a:spcPts val="7000"/>
                </a:lnSpc>
              </a:pPr>
              <a:r>
                <a:rPr lang="en-US" sz="5000" b="1">
                  <a:solidFill>
                    <a:srgbClr val="2E3531"/>
                  </a:solidFill>
                  <a:latin typeface="Open Sans Bold"/>
                  <a:ea typeface="Open Sans Bold"/>
                  <a:cs typeface="Open Sans Bold"/>
                  <a:sym typeface="Open Sans Bold"/>
                </a:rPr>
                <a:t>VÀ PHÂN PHỐI</a:t>
              </a:r>
            </a:p>
          </p:txBody>
        </p:sp>
      </p:grpSp>
      <p:sp>
        <p:nvSpPr>
          <p:cNvPr id="7" name="TextBox 7"/>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01</a:t>
            </a:r>
          </a:p>
        </p:txBody>
      </p:sp>
      <p:sp>
        <p:nvSpPr>
          <p:cNvPr id="8" name="TextBox 8"/>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71972" y="1651749"/>
            <a:ext cx="6718177" cy="3624937"/>
          </a:xfrm>
          <a:prstGeom prst="rect">
            <a:avLst/>
          </a:prstGeom>
          <a:solidFill>
            <a:srgbClr val="000000">
              <a:alpha val="4706"/>
            </a:srgbClr>
          </a:solidFill>
        </p:spPr>
        <p:txBody>
          <a:bodyPr/>
          <a:lstStyle/>
          <a:p>
            <a:endParaRPr lang="en-US"/>
          </a:p>
        </p:txBody>
      </p:sp>
      <p:sp>
        <p:nvSpPr>
          <p:cNvPr id="3" name="Freeform 3"/>
          <p:cNvSpPr/>
          <p:nvPr/>
        </p:nvSpPr>
        <p:spPr>
          <a:xfrm>
            <a:off x="9297851" y="1651749"/>
            <a:ext cx="6718177" cy="3624937"/>
          </a:xfrm>
          <a:custGeom>
            <a:avLst/>
            <a:gdLst/>
            <a:ahLst/>
            <a:cxnLst/>
            <a:rect l="l" t="t" r="r" b="b"/>
            <a:pathLst>
              <a:path w="6718177" h="3624937">
                <a:moveTo>
                  <a:pt x="0" y="0"/>
                </a:moveTo>
                <a:lnTo>
                  <a:pt x="6718177" y="0"/>
                </a:lnTo>
                <a:lnTo>
                  <a:pt x="6718177" y="3624937"/>
                </a:lnTo>
                <a:lnTo>
                  <a:pt x="0" y="3624937"/>
                </a:lnTo>
                <a:lnTo>
                  <a:pt x="0" y="0"/>
                </a:lnTo>
                <a:close/>
              </a:path>
            </a:pathLst>
          </a:custGeom>
          <a:blipFill>
            <a:blip r:embed="rId2"/>
            <a:stretch>
              <a:fillRect t="-11833" b="-11833"/>
            </a:stretch>
          </a:blipFill>
        </p:spPr>
        <p:txBody>
          <a:bodyPr/>
          <a:lstStyle/>
          <a:p>
            <a:endParaRPr lang="en-US"/>
          </a:p>
        </p:txBody>
      </p:sp>
      <p:sp>
        <p:nvSpPr>
          <p:cNvPr id="4" name="Freeform 4"/>
          <p:cNvSpPr/>
          <p:nvPr/>
        </p:nvSpPr>
        <p:spPr>
          <a:xfrm rot="5400000">
            <a:off x="3818592" y="4086743"/>
            <a:ext cx="3624937" cy="6718177"/>
          </a:xfrm>
          <a:custGeom>
            <a:avLst/>
            <a:gdLst/>
            <a:ahLst/>
            <a:cxnLst/>
            <a:rect l="l" t="t" r="r" b="b"/>
            <a:pathLst>
              <a:path w="3624937" h="6718177">
                <a:moveTo>
                  <a:pt x="0" y="6718177"/>
                </a:moveTo>
                <a:lnTo>
                  <a:pt x="0" y="0"/>
                </a:lnTo>
                <a:lnTo>
                  <a:pt x="3624937" y="0"/>
                </a:lnTo>
                <a:lnTo>
                  <a:pt x="3624937" y="6718177"/>
                </a:lnTo>
                <a:lnTo>
                  <a:pt x="0" y="6718177"/>
                </a:lnTo>
                <a:close/>
              </a:path>
            </a:pathLst>
          </a:custGeom>
          <a:blipFill>
            <a:blip r:embed="rId3"/>
            <a:stretch>
              <a:fillRect l="-52968" t="-53597" r="-65356" b="-23215"/>
            </a:stretch>
          </a:blipFill>
        </p:spPr>
        <p:txBody>
          <a:bodyPr/>
          <a:lstStyle/>
          <a:p>
            <a:endParaRPr lang="en-US"/>
          </a:p>
        </p:txBody>
      </p:sp>
      <p:sp>
        <p:nvSpPr>
          <p:cNvPr id="5" name="AutoShape 5"/>
          <p:cNvSpPr/>
          <p:nvPr/>
        </p:nvSpPr>
        <p:spPr>
          <a:xfrm>
            <a:off x="9297851" y="5633363"/>
            <a:ext cx="6718177" cy="3624937"/>
          </a:xfrm>
          <a:prstGeom prst="rect">
            <a:avLst/>
          </a:prstGeom>
          <a:solidFill>
            <a:srgbClr val="000000">
              <a:alpha val="4706"/>
            </a:srgbClr>
          </a:solidFill>
        </p:spPr>
        <p:txBody>
          <a:bodyPr/>
          <a:lstStyle/>
          <a:p>
            <a:endParaRPr lang="en-US"/>
          </a:p>
        </p:txBody>
      </p:sp>
      <p:grpSp>
        <p:nvGrpSpPr>
          <p:cNvPr id="6" name="Group 6"/>
          <p:cNvGrpSpPr/>
          <p:nvPr/>
        </p:nvGrpSpPr>
        <p:grpSpPr>
          <a:xfrm>
            <a:off x="2968641" y="2440427"/>
            <a:ext cx="5572472" cy="2047581"/>
            <a:chOff x="0" y="0"/>
            <a:chExt cx="7429963" cy="2730109"/>
          </a:xfrm>
        </p:grpSpPr>
        <p:sp>
          <p:nvSpPr>
            <p:cNvPr id="7" name="TextBox 7"/>
            <p:cNvSpPr txBox="1"/>
            <p:nvPr/>
          </p:nvSpPr>
          <p:spPr>
            <a:xfrm>
              <a:off x="0" y="932212"/>
              <a:ext cx="7429963"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Công nghệ có thể hỗ trợ quá trình tạo và phân phối thông tin khi được sử dụng đúng cách.</a:t>
              </a:r>
            </a:p>
          </p:txBody>
        </p:sp>
        <p:sp>
          <p:nvSpPr>
            <p:cNvPr id="8" name="TextBox 8"/>
            <p:cNvSpPr txBox="1"/>
            <p:nvPr/>
          </p:nvSpPr>
          <p:spPr>
            <a:xfrm>
              <a:off x="0" y="-85725"/>
              <a:ext cx="7429963" cy="884861"/>
            </a:xfrm>
            <a:prstGeom prst="rect">
              <a:avLst/>
            </a:prstGeom>
          </p:spPr>
          <p:txBody>
            <a:bodyPr lIns="0" tIns="0" rIns="0" bIns="0" rtlCol="0" anchor="t">
              <a:spAutoFit/>
            </a:bodyPr>
            <a:lstStyle/>
            <a:p>
              <a:pPr algn="l">
                <a:lnSpc>
                  <a:spcPts val="5600"/>
                </a:lnSpc>
              </a:pPr>
              <a:r>
                <a:rPr lang="en-US" sz="4000" b="1">
                  <a:solidFill>
                    <a:srgbClr val="000000"/>
                  </a:solidFill>
                  <a:latin typeface="Open Sans Bold"/>
                  <a:ea typeface="Open Sans Bold"/>
                  <a:cs typeface="Open Sans Bold"/>
                  <a:sym typeface="Open Sans Bold"/>
                </a:rPr>
                <a:t>Công nghệ</a:t>
              </a:r>
            </a:p>
          </p:txBody>
        </p:sp>
      </p:grpSp>
      <p:grpSp>
        <p:nvGrpSpPr>
          <p:cNvPr id="9" name="Group 9"/>
          <p:cNvGrpSpPr/>
          <p:nvPr/>
        </p:nvGrpSpPr>
        <p:grpSpPr>
          <a:xfrm>
            <a:off x="10310886" y="5949101"/>
            <a:ext cx="4692107" cy="2748533"/>
            <a:chOff x="0" y="0"/>
            <a:chExt cx="6256143" cy="3664711"/>
          </a:xfrm>
        </p:grpSpPr>
        <p:sp>
          <p:nvSpPr>
            <p:cNvPr id="10" name="TextBox 10"/>
            <p:cNvSpPr txBox="1"/>
            <p:nvPr/>
          </p:nvSpPr>
          <p:spPr>
            <a:xfrm>
              <a:off x="0" y="1866814"/>
              <a:ext cx="6256143"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Việc chọn phương pháp và phương tiện truyền thông phù hợp là rất quan trọng.</a:t>
              </a:r>
            </a:p>
          </p:txBody>
        </p:sp>
        <p:sp>
          <p:nvSpPr>
            <p:cNvPr id="11" name="TextBox 11"/>
            <p:cNvSpPr txBox="1"/>
            <p:nvPr/>
          </p:nvSpPr>
          <p:spPr>
            <a:xfrm>
              <a:off x="0" y="-85725"/>
              <a:ext cx="6256143" cy="1819463"/>
            </a:xfrm>
            <a:prstGeom prst="rect">
              <a:avLst/>
            </a:prstGeom>
          </p:spPr>
          <p:txBody>
            <a:bodyPr lIns="0" tIns="0" rIns="0" bIns="0" rtlCol="0" anchor="t">
              <a:spAutoFit/>
            </a:bodyPr>
            <a:lstStyle/>
            <a:p>
              <a:pPr algn="l">
                <a:lnSpc>
                  <a:spcPts val="5600"/>
                </a:lnSpc>
              </a:pPr>
              <a:r>
                <a:rPr lang="en-US" sz="4000" b="1">
                  <a:solidFill>
                    <a:srgbClr val="000000"/>
                  </a:solidFill>
                  <a:latin typeface="Open Sans Bold"/>
                  <a:ea typeface="Open Sans Bold"/>
                  <a:cs typeface="Open Sans Bold"/>
                  <a:sym typeface="Open Sans Bold"/>
                </a:rPr>
                <a:t>Phương pháp và phương tiện</a:t>
              </a:r>
            </a:p>
          </p:txBody>
        </p:sp>
      </p:grpSp>
      <p:sp>
        <p:nvSpPr>
          <p:cNvPr id="12" name="TextBox 12"/>
          <p:cNvSpPr txBox="1"/>
          <p:nvPr/>
        </p:nvSpPr>
        <p:spPr>
          <a:xfrm rot="5400000">
            <a:off x="14982688" y="6972162"/>
            <a:ext cx="4265376"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12679" r="-12679"/>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TextBox 4"/>
          <p:cNvSpPr txBox="1"/>
          <p:nvPr/>
        </p:nvSpPr>
        <p:spPr>
          <a:xfrm>
            <a:off x="6644287" y="6360679"/>
            <a:ext cx="10615013" cy="448309"/>
          </a:xfrm>
          <a:prstGeom prst="rect">
            <a:avLst/>
          </a:prstGeom>
        </p:spPr>
        <p:txBody>
          <a:bodyPr lIns="0" tIns="0" rIns="0" bIns="0" rtlCol="0" anchor="t">
            <a:spAutoFit/>
          </a:bodyPr>
          <a:lstStyle/>
          <a:p>
            <a:pPr marL="0" lvl="0" indent="0" algn="l">
              <a:lnSpc>
                <a:spcPts val="3640"/>
              </a:lnSpc>
              <a:spcBef>
                <a:spcPct val="0"/>
              </a:spcBef>
            </a:pPr>
            <a:endParaRPr/>
          </a:p>
        </p:txBody>
      </p:sp>
      <p:grpSp>
        <p:nvGrpSpPr>
          <p:cNvPr id="5" name="Group 5"/>
          <p:cNvGrpSpPr/>
          <p:nvPr/>
        </p:nvGrpSpPr>
        <p:grpSpPr>
          <a:xfrm>
            <a:off x="6644287" y="4164043"/>
            <a:ext cx="8431066" cy="2512231"/>
            <a:chOff x="0" y="0"/>
            <a:chExt cx="11241422" cy="3349642"/>
          </a:xfrm>
        </p:grpSpPr>
        <p:sp>
          <p:nvSpPr>
            <p:cNvPr id="6" name="TextBox 6"/>
            <p:cNvSpPr txBox="1"/>
            <p:nvPr/>
          </p:nvSpPr>
          <p:spPr>
            <a:xfrm>
              <a:off x="0" y="2770946"/>
              <a:ext cx="11241422" cy="578696"/>
            </a:xfrm>
            <a:prstGeom prst="rect">
              <a:avLst/>
            </a:prstGeom>
          </p:spPr>
          <p:txBody>
            <a:bodyPr lIns="0" tIns="0" rIns="0" bIns="0" rtlCol="0" anchor="t">
              <a:spAutoFit/>
            </a:bodyPr>
            <a:lstStyle/>
            <a:p>
              <a:pPr marL="0" lvl="0" indent="0" algn="l">
                <a:lnSpc>
                  <a:spcPts val="3640"/>
                </a:lnSpc>
                <a:spcBef>
                  <a:spcPct val="0"/>
                </a:spcBef>
              </a:pPr>
              <a:endParaRPr/>
            </a:p>
          </p:txBody>
        </p:sp>
        <p:sp>
          <p:nvSpPr>
            <p:cNvPr id="7" name="TextBox 7"/>
            <p:cNvSpPr txBox="1"/>
            <p:nvPr/>
          </p:nvSpPr>
          <p:spPr>
            <a:xfrm>
              <a:off x="0" y="-104775"/>
              <a:ext cx="11241422" cy="2297642"/>
            </a:xfrm>
            <a:prstGeom prst="rect">
              <a:avLst/>
            </a:prstGeom>
          </p:spPr>
          <p:txBody>
            <a:bodyPr lIns="0" tIns="0" rIns="0" bIns="0" rtlCol="0" anchor="t">
              <a:spAutoFit/>
            </a:bodyPr>
            <a:lstStyle/>
            <a:p>
              <a:pPr marL="0" lvl="0" indent="0" algn="l">
                <a:lnSpc>
                  <a:spcPts val="7000"/>
                </a:lnSpc>
              </a:pPr>
              <a:r>
                <a:rPr lang="en-US" sz="5000" b="1">
                  <a:solidFill>
                    <a:srgbClr val="2E3531"/>
                  </a:solidFill>
                  <a:latin typeface="Open Sans Bold"/>
                  <a:ea typeface="Open Sans Bold"/>
                  <a:cs typeface="Open Sans Bold"/>
                  <a:sym typeface="Open Sans Bold"/>
                </a:rPr>
                <a:t>PHÂN LOẠI CÁC PHƯƠNG PHÁP TRUYỀN THÔNG</a:t>
              </a:r>
            </a:p>
          </p:txBody>
        </p:sp>
      </p:grpSp>
      <p:sp>
        <p:nvSpPr>
          <p:cNvPr id="8" name="TextBox 8"/>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02</a:t>
            </a:r>
          </a:p>
        </p:txBody>
      </p:sp>
      <p:sp>
        <p:nvSpPr>
          <p:cNvPr id="9" name="TextBox 9"/>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3543" y="-495300"/>
            <a:ext cx="5472684" cy="11277600"/>
          </a:xfrm>
          <a:custGeom>
            <a:avLst/>
            <a:gdLst/>
            <a:ahLst/>
            <a:cxnLst/>
            <a:rect l="l" t="t" r="r" b="b"/>
            <a:pathLst>
              <a:path w="5472684" h="11277600">
                <a:moveTo>
                  <a:pt x="0" y="0"/>
                </a:moveTo>
                <a:lnTo>
                  <a:pt x="5472684" y="0"/>
                </a:lnTo>
                <a:lnTo>
                  <a:pt x="5472684" y="11277600"/>
                </a:lnTo>
                <a:lnTo>
                  <a:pt x="0" y="11277600"/>
                </a:lnTo>
                <a:lnTo>
                  <a:pt x="0" y="0"/>
                </a:lnTo>
                <a:close/>
              </a:path>
            </a:pathLst>
          </a:custGeom>
          <a:blipFill>
            <a:blip r:embed="rId2"/>
            <a:stretch>
              <a:fillRect l="-37295" r="-209"/>
            </a:stretch>
          </a:blipFill>
        </p:spPr>
        <p:txBody>
          <a:bodyPr/>
          <a:lstStyle/>
          <a:p>
            <a:endParaRPr lang="en-US"/>
          </a:p>
        </p:txBody>
      </p:sp>
      <p:sp>
        <p:nvSpPr>
          <p:cNvPr id="3" name="TextBox 3"/>
          <p:cNvSpPr txBox="1"/>
          <p:nvPr/>
        </p:nvSpPr>
        <p:spPr>
          <a:xfrm>
            <a:off x="8711070" y="1279254"/>
            <a:ext cx="7312358" cy="2228215"/>
          </a:xfrm>
          <a:prstGeom prst="rect">
            <a:avLst/>
          </a:prstGeom>
        </p:spPr>
        <p:txBody>
          <a:bodyPr lIns="0" tIns="0" rIns="0" bIns="0" rtlCol="0" anchor="t">
            <a:spAutoFit/>
          </a:bodyPr>
          <a:lstStyle/>
          <a:p>
            <a:pPr algn="l">
              <a:lnSpc>
                <a:spcPts val="8960"/>
              </a:lnSpc>
            </a:pPr>
            <a:r>
              <a:rPr lang="en-US" sz="6400" b="1" spc="25">
                <a:solidFill>
                  <a:srgbClr val="323232"/>
                </a:solidFill>
                <a:latin typeface="Open Sans Bold"/>
                <a:ea typeface="Open Sans Bold"/>
                <a:cs typeface="Open Sans Bold"/>
                <a:sym typeface="Open Sans Bold"/>
              </a:rPr>
              <a:t>TRUYỀN THÔNG TƯƠNG TÁC</a:t>
            </a:r>
          </a:p>
        </p:txBody>
      </p:sp>
      <p:sp>
        <p:nvSpPr>
          <p:cNvPr id="4" name="TextBox 4"/>
          <p:cNvSpPr txBox="1"/>
          <p:nvPr/>
        </p:nvSpPr>
        <p:spPr>
          <a:xfrm>
            <a:off x="8711070" y="4609587"/>
            <a:ext cx="8548230" cy="3419475"/>
          </a:xfrm>
          <a:prstGeom prst="rect">
            <a:avLst/>
          </a:prstGeom>
        </p:spPr>
        <p:txBody>
          <a:bodyPr lIns="0" tIns="0" rIns="0" bIns="0" rtlCol="0" anchor="t">
            <a:spAutoFit/>
          </a:bodyPr>
          <a:lstStyle/>
          <a:p>
            <a:pPr algn="just">
              <a:lnSpc>
                <a:spcPts val="4500"/>
              </a:lnSpc>
            </a:pPr>
            <a:r>
              <a:rPr lang="en-US" sz="3000" spc="60">
                <a:solidFill>
                  <a:srgbClr val="323232"/>
                </a:solidFill>
                <a:latin typeface="Public Sans"/>
                <a:ea typeface="Public Sans"/>
                <a:cs typeface="Public Sans"/>
                <a:sym typeface="Public Sans"/>
              </a:rPr>
              <a:t>Hai hoặc nhiều người tương tác để trao đổi thông tin qua các cuộc họp, cuộc gọi điện thoại hoặc hội nghị video. </a:t>
            </a:r>
          </a:p>
          <a:p>
            <a:pPr algn="just">
              <a:lnSpc>
                <a:spcPts val="4500"/>
              </a:lnSpc>
            </a:pPr>
            <a:endParaRPr lang="en-US" sz="3000" spc="60">
              <a:solidFill>
                <a:srgbClr val="323232"/>
              </a:solidFill>
              <a:latin typeface="Public Sans"/>
              <a:ea typeface="Public Sans"/>
              <a:cs typeface="Public Sans"/>
              <a:sym typeface="Public Sans"/>
            </a:endParaRPr>
          </a:p>
          <a:p>
            <a:pPr algn="just">
              <a:lnSpc>
                <a:spcPts val="4500"/>
              </a:lnSpc>
            </a:pPr>
            <a:r>
              <a:rPr lang="en-US" sz="3000" spc="60">
                <a:solidFill>
                  <a:srgbClr val="323232"/>
                </a:solidFill>
                <a:latin typeface="Public Sans"/>
                <a:ea typeface="Public Sans"/>
                <a:cs typeface="Public Sans"/>
                <a:sym typeface="Public Sans"/>
              </a:rPr>
              <a:t>Đây là cách hiệu quả nhất để đảm bảo sự hiểu biết chung.</a:t>
            </a:r>
          </a:p>
        </p:txBody>
      </p:sp>
      <p:sp>
        <p:nvSpPr>
          <p:cNvPr id="5" name="TextBox 5"/>
          <p:cNvSpPr txBox="1"/>
          <p:nvPr/>
        </p:nvSpPr>
        <p:spPr>
          <a:xfrm rot="-5400000">
            <a:off x="-1162252" y="6218262"/>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3543" y="-495300"/>
            <a:ext cx="5472684" cy="11277600"/>
          </a:xfrm>
          <a:custGeom>
            <a:avLst/>
            <a:gdLst/>
            <a:ahLst/>
            <a:cxnLst/>
            <a:rect l="l" t="t" r="r" b="b"/>
            <a:pathLst>
              <a:path w="5472684" h="11277600">
                <a:moveTo>
                  <a:pt x="0" y="0"/>
                </a:moveTo>
                <a:lnTo>
                  <a:pt x="5472684" y="0"/>
                </a:lnTo>
                <a:lnTo>
                  <a:pt x="5472684" y="11277600"/>
                </a:lnTo>
                <a:lnTo>
                  <a:pt x="0" y="11277600"/>
                </a:lnTo>
                <a:lnTo>
                  <a:pt x="0" y="0"/>
                </a:lnTo>
                <a:close/>
              </a:path>
            </a:pathLst>
          </a:custGeom>
          <a:blipFill>
            <a:blip r:embed="rId2"/>
            <a:stretch>
              <a:fillRect l="-18647" r="-18647"/>
            </a:stretch>
          </a:blipFill>
        </p:spPr>
        <p:txBody>
          <a:bodyPr/>
          <a:lstStyle/>
          <a:p>
            <a:endParaRPr lang="en-US"/>
          </a:p>
        </p:txBody>
      </p:sp>
      <p:sp>
        <p:nvSpPr>
          <p:cNvPr id="3" name="TextBox 3"/>
          <p:cNvSpPr txBox="1"/>
          <p:nvPr/>
        </p:nvSpPr>
        <p:spPr>
          <a:xfrm>
            <a:off x="8711070" y="1279254"/>
            <a:ext cx="6924554" cy="2228215"/>
          </a:xfrm>
          <a:prstGeom prst="rect">
            <a:avLst/>
          </a:prstGeom>
        </p:spPr>
        <p:txBody>
          <a:bodyPr lIns="0" tIns="0" rIns="0" bIns="0" rtlCol="0" anchor="t">
            <a:spAutoFit/>
          </a:bodyPr>
          <a:lstStyle/>
          <a:p>
            <a:pPr algn="l">
              <a:lnSpc>
                <a:spcPts val="8960"/>
              </a:lnSpc>
            </a:pPr>
            <a:r>
              <a:rPr lang="en-US" sz="6400" b="1" spc="25">
                <a:solidFill>
                  <a:srgbClr val="323232"/>
                </a:solidFill>
                <a:latin typeface="Open Sans Bold"/>
                <a:ea typeface="Open Sans Bold"/>
                <a:cs typeface="Open Sans Bold"/>
                <a:sym typeface="Open Sans Bold"/>
              </a:rPr>
              <a:t>TRUYỀN THÔNG ĐẨY</a:t>
            </a:r>
          </a:p>
        </p:txBody>
      </p:sp>
      <p:sp>
        <p:nvSpPr>
          <p:cNvPr id="4" name="TextBox 4"/>
          <p:cNvSpPr txBox="1"/>
          <p:nvPr/>
        </p:nvSpPr>
        <p:spPr>
          <a:xfrm>
            <a:off x="8711070" y="4609587"/>
            <a:ext cx="8548230" cy="3419475"/>
          </a:xfrm>
          <a:prstGeom prst="rect">
            <a:avLst/>
          </a:prstGeom>
        </p:spPr>
        <p:txBody>
          <a:bodyPr lIns="0" tIns="0" rIns="0" bIns="0" rtlCol="0" anchor="t">
            <a:spAutoFit/>
          </a:bodyPr>
          <a:lstStyle/>
          <a:p>
            <a:pPr algn="just">
              <a:lnSpc>
                <a:spcPts val="4500"/>
              </a:lnSpc>
            </a:pPr>
            <a:r>
              <a:rPr lang="en-US" sz="3000" spc="60">
                <a:solidFill>
                  <a:srgbClr val="323232"/>
                </a:solidFill>
                <a:latin typeface="Public Sans"/>
                <a:ea typeface="Public Sans"/>
                <a:cs typeface="Public Sans"/>
                <a:sym typeface="Public Sans"/>
              </a:rPr>
              <a:t>Thông tin được gửi hoặc đẩy đến người nhận mà không cần yêu cầu của họ qua báo cáo, email, fax, thư thoại và các phương tiện khác. </a:t>
            </a:r>
          </a:p>
          <a:p>
            <a:pPr algn="just">
              <a:lnSpc>
                <a:spcPts val="4500"/>
              </a:lnSpc>
            </a:pPr>
            <a:endParaRPr lang="en-US" sz="3000" spc="60">
              <a:solidFill>
                <a:srgbClr val="323232"/>
              </a:solidFill>
              <a:latin typeface="Public Sans"/>
              <a:ea typeface="Public Sans"/>
              <a:cs typeface="Public Sans"/>
              <a:sym typeface="Public Sans"/>
            </a:endParaRPr>
          </a:p>
          <a:p>
            <a:pPr algn="just">
              <a:lnSpc>
                <a:spcPts val="4500"/>
              </a:lnSpc>
            </a:pPr>
            <a:r>
              <a:rPr lang="en-US" sz="3000" spc="60">
                <a:solidFill>
                  <a:srgbClr val="323232"/>
                </a:solidFill>
                <a:latin typeface="Public Sans"/>
                <a:ea typeface="Public Sans"/>
                <a:cs typeface="Public Sans"/>
                <a:sym typeface="Public Sans"/>
              </a:rPr>
              <a:t>Đảm bảo rằng thông tin được phân phối nhưng không đảm bảo rằng nó được nhận hoặc hiểu.</a:t>
            </a:r>
          </a:p>
        </p:txBody>
      </p:sp>
      <p:sp>
        <p:nvSpPr>
          <p:cNvPr id="5" name="TextBox 5"/>
          <p:cNvSpPr txBox="1"/>
          <p:nvPr/>
        </p:nvSpPr>
        <p:spPr>
          <a:xfrm rot="-5400000">
            <a:off x="-1162252" y="6218262"/>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3543" y="0"/>
            <a:ext cx="5472684" cy="10287000"/>
          </a:xfrm>
          <a:custGeom>
            <a:avLst/>
            <a:gdLst/>
            <a:ahLst/>
            <a:cxnLst/>
            <a:rect l="l" t="t" r="r" b="b"/>
            <a:pathLst>
              <a:path w="5472684" h="10287000">
                <a:moveTo>
                  <a:pt x="0" y="0"/>
                </a:moveTo>
                <a:lnTo>
                  <a:pt x="5472684" y="0"/>
                </a:lnTo>
                <a:lnTo>
                  <a:pt x="5472684" y="10287000"/>
                </a:lnTo>
                <a:lnTo>
                  <a:pt x="0" y="10287000"/>
                </a:lnTo>
                <a:lnTo>
                  <a:pt x="0" y="0"/>
                </a:lnTo>
                <a:close/>
              </a:path>
            </a:pathLst>
          </a:custGeom>
          <a:blipFill>
            <a:blip r:embed="rId2"/>
            <a:stretch>
              <a:fillRect l="-11106" t="-4814" r="-26024" b="-4814"/>
            </a:stretch>
          </a:blipFill>
        </p:spPr>
        <p:txBody>
          <a:bodyPr/>
          <a:lstStyle/>
          <a:p>
            <a:endParaRPr lang="en-US"/>
          </a:p>
        </p:txBody>
      </p:sp>
      <p:sp>
        <p:nvSpPr>
          <p:cNvPr id="4" name="TextBox 4"/>
          <p:cNvSpPr txBox="1"/>
          <p:nvPr/>
        </p:nvSpPr>
        <p:spPr>
          <a:xfrm>
            <a:off x="8711070" y="3249720"/>
            <a:ext cx="8548230" cy="2252476"/>
          </a:xfrm>
          <a:prstGeom prst="rect">
            <a:avLst/>
          </a:prstGeom>
        </p:spPr>
        <p:txBody>
          <a:bodyPr lIns="0" tIns="0" rIns="0" bIns="0" rtlCol="0" anchor="t">
            <a:spAutoFit/>
          </a:bodyPr>
          <a:lstStyle/>
          <a:p>
            <a:pPr algn="just">
              <a:lnSpc>
                <a:spcPts val="4500"/>
              </a:lnSpc>
            </a:pPr>
            <a:r>
              <a:rPr lang="vi-VN" sz="3000" spc="60" dirty="0">
                <a:solidFill>
                  <a:srgbClr val="323232"/>
                </a:solidFill>
                <a:latin typeface="Public Sans"/>
                <a:ea typeface="Public Sans"/>
                <a:cs typeface="Public Sans"/>
                <a:sym typeface="Public Sans"/>
              </a:rPr>
              <a:t>Thông tin được gửi đến người nhận theo yêu cầu của họ qua các trang </a:t>
            </a:r>
            <a:r>
              <a:rPr lang="vi-VN" sz="3000" spc="60" dirty="0" err="1">
                <a:solidFill>
                  <a:srgbClr val="323232"/>
                </a:solidFill>
                <a:latin typeface="Public Sans"/>
                <a:ea typeface="Public Sans"/>
                <a:cs typeface="Public Sans"/>
                <a:sym typeface="Public Sans"/>
              </a:rPr>
              <a:t>web</a:t>
            </a:r>
            <a:r>
              <a:rPr lang="vi-VN" sz="3000" spc="60" dirty="0">
                <a:solidFill>
                  <a:srgbClr val="323232"/>
                </a:solidFill>
                <a:latin typeface="Public Sans"/>
                <a:ea typeface="Public Sans"/>
                <a:cs typeface="Public Sans"/>
                <a:sym typeface="Public Sans"/>
              </a:rPr>
              <a:t>, bảng thông báo, học trực tuyến, kho kiến thức như </a:t>
            </a:r>
            <a:r>
              <a:rPr lang="vi-VN" sz="3000" spc="60" dirty="0" err="1">
                <a:solidFill>
                  <a:srgbClr val="323232"/>
                </a:solidFill>
                <a:latin typeface="Public Sans"/>
                <a:ea typeface="Public Sans"/>
                <a:cs typeface="Public Sans"/>
                <a:sym typeface="Public Sans"/>
              </a:rPr>
              <a:t>blog</a:t>
            </a:r>
            <a:r>
              <a:rPr lang="vi-VN" sz="3000" spc="60" dirty="0">
                <a:solidFill>
                  <a:srgbClr val="323232"/>
                </a:solidFill>
                <a:latin typeface="Public Sans"/>
                <a:ea typeface="Public Sans"/>
                <a:cs typeface="Public Sans"/>
                <a:sym typeface="Public Sans"/>
              </a:rPr>
              <a:t> và các phương tiện khác.</a:t>
            </a:r>
            <a:endParaRPr lang="en-US" sz="3000" spc="60" dirty="0">
              <a:solidFill>
                <a:srgbClr val="323232"/>
              </a:solidFill>
              <a:latin typeface="Public Sans"/>
              <a:ea typeface="Public Sans"/>
              <a:cs typeface="Public Sans"/>
              <a:sym typeface="Public Sans"/>
            </a:endParaRPr>
          </a:p>
        </p:txBody>
      </p:sp>
      <p:sp>
        <p:nvSpPr>
          <p:cNvPr id="5" name="TextBox 5"/>
          <p:cNvSpPr txBox="1"/>
          <p:nvPr/>
        </p:nvSpPr>
        <p:spPr>
          <a:xfrm rot="-5400000">
            <a:off x="-1162252" y="6218262"/>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7" name="TextBox 3">
            <a:extLst>
              <a:ext uri="{FF2B5EF4-FFF2-40B4-BE49-F238E27FC236}">
                <a16:creationId xmlns:a16="http://schemas.microsoft.com/office/drawing/2014/main" id="{B2A3FFBE-72F0-7C45-40D5-EB8474897D25}"/>
              </a:ext>
            </a:extLst>
          </p:cNvPr>
          <p:cNvSpPr txBox="1"/>
          <p:nvPr/>
        </p:nvSpPr>
        <p:spPr>
          <a:xfrm>
            <a:off x="8534400" y="647700"/>
            <a:ext cx="6924554" cy="2231637"/>
          </a:xfrm>
          <a:prstGeom prst="rect">
            <a:avLst/>
          </a:prstGeom>
        </p:spPr>
        <p:txBody>
          <a:bodyPr lIns="0" tIns="0" rIns="0" bIns="0" rtlCol="0" anchor="t">
            <a:spAutoFit/>
          </a:bodyPr>
          <a:lstStyle/>
          <a:p>
            <a:pPr algn="l">
              <a:lnSpc>
                <a:spcPts val="8959"/>
              </a:lnSpc>
            </a:pPr>
            <a:r>
              <a:rPr lang="en-US" sz="6399" b="1" spc="25" dirty="0">
                <a:solidFill>
                  <a:srgbClr val="323232"/>
                </a:solidFill>
                <a:latin typeface="Open Sans Bold"/>
                <a:ea typeface="Open Sans Bold"/>
                <a:cs typeface="Open Sans Bold"/>
                <a:sym typeface="Open Sans Bold"/>
              </a:rPr>
              <a:t>TRUYỀN THÔNG KÉO</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3274" r="-22235"/>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TextBox 4"/>
          <p:cNvSpPr txBox="1"/>
          <p:nvPr/>
        </p:nvSpPr>
        <p:spPr>
          <a:xfrm>
            <a:off x="6644287" y="6360679"/>
            <a:ext cx="10615013" cy="448309"/>
          </a:xfrm>
          <a:prstGeom prst="rect">
            <a:avLst/>
          </a:prstGeom>
        </p:spPr>
        <p:txBody>
          <a:bodyPr lIns="0" tIns="0" rIns="0" bIns="0" rtlCol="0" anchor="t">
            <a:spAutoFit/>
          </a:bodyPr>
          <a:lstStyle/>
          <a:p>
            <a:pPr marL="0" lvl="0" indent="0" algn="l">
              <a:lnSpc>
                <a:spcPts val="3640"/>
              </a:lnSpc>
              <a:spcBef>
                <a:spcPct val="0"/>
              </a:spcBef>
            </a:pPr>
            <a:endParaRPr/>
          </a:p>
        </p:txBody>
      </p:sp>
      <p:grpSp>
        <p:nvGrpSpPr>
          <p:cNvPr id="5" name="Group 5"/>
          <p:cNvGrpSpPr/>
          <p:nvPr/>
        </p:nvGrpSpPr>
        <p:grpSpPr>
          <a:xfrm>
            <a:off x="6644287" y="4040535"/>
            <a:ext cx="9458605" cy="2759247"/>
            <a:chOff x="0" y="0"/>
            <a:chExt cx="12611474" cy="3678996"/>
          </a:xfrm>
        </p:grpSpPr>
        <p:sp>
          <p:nvSpPr>
            <p:cNvPr id="6" name="TextBox 6"/>
            <p:cNvSpPr txBox="1"/>
            <p:nvPr/>
          </p:nvSpPr>
          <p:spPr>
            <a:xfrm>
              <a:off x="0" y="1589846"/>
              <a:ext cx="12611474" cy="2089149"/>
            </a:xfrm>
            <a:prstGeom prst="rect">
              <a:avLst/>
            </a:prstGeom>
          </p:spPr>
          <p:txBody>
            <a:bodyPr lIns="0" tIns="0" rIns="0" bIns="0" rtlCol="0" anchor="t">
              <a:spAutoFit/>
            </a:bodyPr>
            <a:lstStyle/>
            <a:p>
              <a:pPr marL="0" lvl="0" indent="0" algn="l">
                <a:lnSpc>
                  <a:spcPts val="4200"/>
                </a:lnSpc>
                <a:spcBef>
                  <a:spcPct val="0"/>
                </a:spcBef>
              </a:pPr>
              <a:r>
                <a:rPr lang="en-US" sz="3000">
                  <a:solidFill>
                    <a:srgbClr val="646464"/>
                  </a:solidFill>
                  <a:latin typeface="Open Sans"/>
                  <a:ea typeface="Open Sans"/>
                  <a:cs typeface="Open Sans"/>
                  <a:sym typeface="Open Sans"/>
                </a:rPr>
                <a:t>Báo cáo hiệu suất giúp các bên liên quan được thông báo về cách các nguồn lực đang được sử dụng để đạt được các mục tiêu của dự án</a:t>
              </a:r>
            </a:p>
          </p:txBody>
        </p:sp>
        <p:sp>
          <p:nvSpPr>
            <p:cNvPr id="7" name="TextBox 7"/>
            <p:cNvSpPr txBox="1"/>
            <p:nvPr/>
          </p:nvSpPr>
          <p:spPr>
            <a:xfrm>
              <a:off x="0" y="-104775"/>
              <a:ext cx="12611474" cy="1116542"/>
            </a:xfrm>
            <a:prstGeom prst="rect">
              <a:avLst/>
            </a:prstGeom>
          </p:spPr>
          <p:txBody>
            <a:bodyPr lIns="0" tIns="0" rIns="0" bIns="0" rtlCol="0" anchor="t">
              <a:spAutoFit/>
            </a:bodyPr>
            <a:lstStyle/>
            <a:p>
              <a:pPr marL="0" lvl="0" indent="0" algn="l">
                <a:lnSpc>
                  <a:spcPts val="7000"/>
                </a:lnSpc>
              </a:pPr>
              <a:r>
                <a:rPr lang="en-US" sz="5000" b="1">
                  <a:solidFill>
                    <a:srgbClr val="2E3531"/>
                  </a:solidFill>
                  <a:latin typeface="Open Sans Bold"/>
                  <a:ea typeface="Open Sans Bold"/>
                  <a:cs typeface="Open Sans Bold"/>
                  <a:sym typeface="Open Sans Bold"/>
                </a:rPr>
                <a:t>BÁO CÁO HIỆU SUẤT</a:t>
              </a:r>
            </a:p>
          </p:txBody>
        </p:sp>
      </p:grpSp>
      <p:sp>
        <p:nvSpPr>
          <p:cNvPr id="8" name="TextBox 8"/>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03</a:t>
            </a:r>
          </a:p>
        </p:txBody>
      </p:sp>
      <p:sp>
        <p:nvSpPr>
          <p:cNvPr id="9" name="TextBox 9"/>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61071"/>
            <a:ext cx="9054193" cy="6142318"/>
            <a:chOff x="0" y="0"/>
            <a:chExt cx="12072257" cy="8189757"/>
          </a:xfrm>
        </p:grpSpPr>
        <p:sp>
          <p:nvSpPr>
            <p:cNvPr id="3" name="TextBox 3"/>
            <p:cNvSpPr txBox="1"/>
            <p:nvPr/>
          </p:nvSpPr>
          <p:spPr>
            <a:xfrm>
              <a:off x="0" y="912060"/>
              <a:ext cx="12072257" cy="563844"/>
            </a:xfrm>
            <a:prstGeom prst="rect">
              <a:avLst/>
            </a:prstGeom>
          </p:spPr>
          <p:txBody>
            <a:bodyPr lIns="0" tIns="0" rIns="0" bIns="0" rtlCol="0" anchor="t">
              <a:spAutoFit/>
            </a:bodyPr>
            <a:lstStyle/>
            <a:p>
              <a:pPr algn="l">
                <a:lnSpc>
                  <a:spcPts val="3639"/>
                </a:lnSpc>
              </a:pPr>
              <a:r>
                <a:rPr lang="en-US" sz="2599">
                  <a:solidFill>
                    <a:srgbClr val="000000"/>
                  </a:solidFill>
                  <a:latin typeface="Open Sans"/>
                  <a:ea typeface="Open Sans"/>
                  <a:cs typeface="Open Sans"/>
                  <a:sym typeface="Open Sans"/>
                </a:rPr>
                <a:t>Mô tả tình trạng của dự án tại một thời điểm cụ thể.</a:t>
              </a:r>
            </a:p>
          </p:txBody>
        </p:sp>
        <p:sp>
          <p:nvSpPr>
            <p:cNvPr id="4" name="TextBox 4"/>
            <p:cNvSpPr txBox="1"/>
            <p:nvPr/>
          </p:nvSpPr>
          <p:spPr>
            <a:xfrm>
              <a:off x="0" y="-57150"/>
              <a:ext cx="1207225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Báo cáo trạng thái</a:t>
              </a:r>
            </a:p>
          </p:txBody>
        </p:sp>
        <p:sp>
          <p:nvSpPr>
            <p:cNvPr id="5" name="TextBox 5"/>
            <p:cNvSpPr txBox="1"/>
            <p:nvPr/>
          </p:nvSpPr>
          <p:spPr>
            <a:xfrm>
              <a:off x="0" y="3742579"/>
              <a:ext cx="12072257"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Mô tả những gì nhóm dự án đã hoàn thành trong một khoảng thời gian nhất định.</a:t>
              </a:r>
            </a:p>
          </p:txBody>
        </p:sp>
        <p:sp>
          <p:nvSpPr>
            <p:cNvPr id="6" name="TextBox 6"/>
            <p:cNvSpPr txBox="1"/>
            <p:nvPr/>
          </p:nvSpPr>
          <p:spPr>
            <a:xfrm>
              <a:off x="0" y="2773369"/>
              <a:ext cx="1207225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Báo cáo tiến độ</a:t>
              </a:r>
            </a:p>
          </p:txBody>
        </p:sp>
        <p:sp>
          <p:nvSpPr>
            <p:cNvPr id="7" name="TextBox 7"/>
            <p:cNvSpPr txBox="1"/>
            <p:nvPr/>
          </p:nvSpPr>
          <p:spPr>
            <a:xfrm>
              <a:off x="0" y="7001461"/>
              <a:ext cx="12072257"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Dự đoán tình trạng và tiến độ dự án trong tương lai dựa trên thông tin và xu hướng trong quá khứ.</a:t>
              </a:r>
            </a:p>
          </p:txBody>
        </p:sp>
        <p:sp>
          <p:nvSpPr>
            <p:cNvPr id="8" name="TextBox 8"/>
            <p:cNvSpPr txBox="1"/>
            <p:nvPr/>
          </p:nvSpPr>
          <p:spPr>
            <a:xfrm>
              <a:off x="0" y="6032251"/>
              <a:ext cx="1207225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Dự báo</a:t>
              </a:r>
            </a:p>
          </p:txBody>
        </p:sp>
      </p:grpSp>
      <p:sp>
        <p:nvSpPr>
          <p:cNvPr id="9" name="AutoShape 9"/>
          <p:cNvSpPr/>
          <p:nvPr/>
        </p:nvSpPr>
        <p:spPr>
          <a:xfrm>
            <a:off x="0" y="8793608"/>
            <a:ext cx="18288000" cy="1493392"/>
          </a:xfrm>
          <a:prstGeom prst="rect">
            <a:avLst/>
          </a:prstGeom>
          <a:solidFill>
            <a:srgbClr val="000000">
              <a:alpha val="4706"/>
            </a:srgbClr>
          </a:solidFill>
        </p:spPr>
        <p:txBody>
          <a:bodyPr/>
          <a:lstStyle/>
          <a:p>
            <a:endParaRPr lang="en-US"/>
          </a:p>
        </p:txBody>
      </p:sp>
      <p:sp>
        <p:nvSpPr>
          <p:cNvPr id="10" name="TextBox 10"/>
          <p:cNvSpPr txBox="1"/>
          <p:nvPr/>
        </p:nvSpPr>
        <p:spPr>
          <a:xfrm>
            <a:off x="14351738"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/10.2</a:t>
            </a:r>
          </a:p>
        </p:txBody>
      </p:sp>
      <p:sp>
        <p:nvSpPr>
          <p:cNvPr id="11" name="TextBox 11"/>
          <p:cNvSpPr txBox="1"/>
          <p:nvPr/>
        </p:nvSpPr>
        <p:spPr>
          <a:xfrm>
            <a:off x="10533998" y="3581251"/>
            <a:ext cx="6725302" cy="2057400"/>
          </a:xfrm>
          <a:prstGeom prst="rect">
            <a:avLst/>
          </a:prstGeom>
        </p:spPr>
        <p:txBody>
          <a:bodyPr lIns="0" tIns="0" rIns="0" bIns="0" rtlCol="0" anchor="t">
            <a:spAutoFit/>
          </a:bodyPr>
          <a:lstStyle/>
          <a:p>
            <a:pPr algn="r">
              <a:lnSpc>
                <a:spcPts val="8160"/>
              </a:lnSpc>
            </a:pPr>
            <a:r>
              <a:rPr lang="en-US" sz="6800" b="1">
                <a:solidFill>
                  <a:srgbClr val="000000"/>
                </a:solidFill>
                <a:latin typeface="Open Sans Bold"/>
                <a:ea typeface="Open Sans Bold"/>
                <a:cs typeface="Open Sans Bold"/>
                <a:sym typeface="Open Sans Bold"/>
              </a:rPr>
              <a:t>BÁO CÁO</a:t>
            </a:r>
          </a:p>
          <a:p>
            <a:pPr algn="r">
              <a:lnSpc>
                <a:spcPts val="8160"/>
              </a:lnSpc>
            </a:pPr>
            <a:r>
              <a:rPr lang="en-US" sz="6800" b="1">
                <a:solidFill>
                  <a:srgbClr val="000000"/>
                </a:solidFill>
                <a:latin typeface="Open Sans Bold"/>
                <a:ea typeface="Open Sans Bold"/>
                <a:cs typeface="Open Sans Bold"/>
                <a:sym typeface="Open Sans Bold"/>
              </a:rPr>
              <a:t>HIỆU SUẤT</a:t>
            </a:r>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877382" y="857250"/>
            <a:ext cx="4778849" cy="8572500"/>
          </a:xfrm>
          <a:prstGeom prst="rect">
            <a:avLst/>
          </a:prstGeom>
          <a:solidFill>
            <a:srgbClr val="D9D9D9"/>
          </a:solidFill>
        </p:spPr>
        <p:txBody>
          <a:bodyPr/>
          <a:lstStyle/>
          <a:p>
            <a:endParaRPr lang="en-US"/>
          </a:p>
        </p:txBody>
      </p:sp>
      <p:grpSp>
        <p:nvGrpSpPr>
          <p:cNvPr id="4" name="Group 4"/>
          <p:cNvGrpSpPr/>
          <p:nvPr/>
        </p:nvGrpSpPr>
        <p:grpSpPr>
          <a:xfrm>
            <a:off x="2127641" y="4070134"/>
            <a:ext cx="7751144" cy="3126446"/>
            <a:chOff x="0" y="0"/>
            <a:chExt cx="10334859" cy="4168595"/>
          </a:xfrm>
        </p:grpSpPr>
        <p:sp>
          <p:nvSpPr>
            <p:cNvPr id="5" name="TextBox 5"/>
            <p:cNvSpPr txBox="1"/>
            <p:nvPr/>
          </p:nvSpPr>
          <p:spPr>
            <a:xfrm>
              <a:off x="0" y="-9525"/>
              <a:ext cx="10334859" cy="3057525"/>
            </a:xfrm>
            <a:prstGeom prst="rect">
              <a:avLst/>
            </a:prstGeom>
          </p:spPr>
          <p:txBody>
            <a:bodyPr lIns="0" tIns="0" rIns="0" bIns="0" rtlCol="0" anchor="t">
              <a:spAutoFit/>
            </a:bodyPr>
            <a:lstStyle/>
            <a:p>
              <a:pPr algn="l">
                <a:lnSpc>
                  <a:spcPts val="9000"/>
                </a:lnSpc>
              </a:pPr>
              <a:r>
                <a:rPr lang="en-US" sz="7500" b="1">
                  <a:solidFill>
                    <a:srgbClr val="2E3531"/>
                  </a:solidFill>
                  <a:latin typeface="Open Sans Bold"/>
                  <a:ea typeface="Open Sans Bold"/>
                  <a:cs typeface="Open Sans Bold"/>
                  <a:sym typeface="Open Sans Bold"/>
                </a:rPr>
                <a:t>KIỂM SOÁT </a:t>
              </a:r>
            </a:p>
            <a:p>
              <a:pPr marL="0" lvl="0" indent="0" algn="l">
                <a:lnSpc>
                  <a:spcPts val="9000"/>
                </a:lnSpc>
                <a:spcBef>
                  <a:spcPct val="0"/>
                </a:spcBef>
              </a:pPr>
              <a:r>
                <a:rPr lang="en-US" sz="7500" b="1">
                  <a:solidFill>
                    <a:srgbClr val="2E3531"/>
                  </a:solidFill>
                  <a:latin typeface="Open Sans Bold"/>
                  <a:ea typeface="Open Sans Bold"/>
                  <a:cs typeface="Open Sans Bold"/>
                  <a:sym typeface="Open Sans Bold"/>
                </a:rPr>
                <a:t>TRUYỀN THÔNG</a:t>
              </a:r>
            </a:p>
          </p:txBody>
        </p:sp>
        <p:sp>
          <p:nvSpPr>
            <p:cNvPr id="6" name="TextBox 6"/>
            <p:cNvSpPr txBox="1"/>
            <p:nvPr/>
          </p:nvSpPr>
          <p:spPr>
            <a:xfrm>
              <a:off x="0" y="3577410"/>
              <a:ext cx="10334859" cy="591185"/>
            </a:xfrm>
            <a:prstGeom prst="rect">
              <a:avLst/>
            </a:prstGeom>
          </p:spPr>
          <p:txBody>
            <a:bodyPr lIns="0" tIns="0" rIns="0" bIns="0" rtlCol="0" anchor="t">
              <a:spAutoFit/>
            </a:bodyPr>
            <a:lstStyle/>
            <a:p>
              <a:pPr marL="0" lvl="0" indent="0" algn="l">
                <a:lnSpc>
                  <a:spcPts val="3780"/>
                </a:lnSpc>
              </a:pPr>
              <a:endParaRPr/>
            </a:p>
          </p:txBody>
        </p:sp>
      </p:grpSp>
      <p:sp>
        <p:nvSpPr>
          <p:cNvPr id="7" name="Freeform 7"/>
          <p:cNvSpPr/>
          <p:nvPr/>
        </p:nvSpPr>
        <p:spPr>
          <a:xfrm>
            <a:off x="11791344" y="2817407"/>
            <a:ext cx="4931598" cy="7469593"/>
          </a:xfrm>
          <a:custGeom>
            <a:avLst/>
            <a:gdLst/>
            <a:ahLst/>
            <a:cxnLst/>
            <a:rect l="l" t="t" r="r" b="b"/>
            <a:pathLst>
              <a:path w="4931598" h="7469593">
                <a:moveTo>
                  <a:pt x="0" y="0"/>
                </a:moveTo>
                <a:lnTo>
                  <a:pt x="4931598" y="0"/>
                </a:lnTo>
                <a:lnTo>
                  <a:pt x="4931598" y="7469593"/>
                </a:lnTo>
                <a:lnTo>
                  <a:pt x="0" y="7469593"/>
                </a:lnTo>
                <a:lnTo>
                  <a:pt x="0" y="0"/>
                </a:lnTo>
                <a:close/>
              </a:path>
            </a:pathLst>
          </a:custGeom>
          <a:blipFill>
            <a:blip r:embed="rId4"/>
            <a:stretch>
              <a:fillRect l="-7005" r="-7005"/>
            </a:stretch>
          </a:blipFill>
        </p:spPr>
        <p:txBody>
          <a:bodyPr/>
          <a:lstStyle/>
          <a:p>
            <a:endParaRPr lang="en-US"/>
          </a:p>
        </p:txBody>
      </p:sp>
      <p:sp>
        <p:nvSpPr>
          <p:cNvPr id="8" name="TextBox 8"/>
          <p:cNvSpPr txBox="1"/>
          <p:nvPr/>
        </p:nvSpPr>
        <p:spPr>
          <a:xfrm>
            <a:off x="1028700" y="866775"/>
            <a:ext cx="3968919"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9" name="TextBox 9"/>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090220" y="1028700"/>
            <a:ext cx="4522586" cy="8229600"/>
          </a:xfrm>
          <a:prstGeom prst="rect">
            <a:avLst/>
          </a:prstGeom>
          <a:solidFill>
            <a:srgbClr val="000000">
              <a:alpha val="4706"/>
            </a:srgbClr>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362" b="-12362"/>
            </a:stretch>
          </a:blipFill>
        </p:spPr>
        <p:txBody>
          <a:bodyPr/>
          <a:lstStyle/>
          <a:p>
            <a:endParaRPr lang="en-US"/>
          </a:p>
        </p:txBody>
      </p:sp>
      <p:sp>
        <p:nvSpPr>
          <p:cNvPr id="4" name="AutoShape 4"/>
          <p:cNvSpPr/>
          <p:nvPr/>
        </p:nvSpPr>
        <p:spPr>
          <a:xfrm>
            <a:off x="1028700" y="1068495"/>
            <a:ext cx="1175568" cy="137659"/>
          </a:xfrm>
          <a:prstGeom prst="rect">
            <a:avLst/>
          </a:prstGeom>
          <a:solidFill>
            <a:srgbClr val="000000"/>
          </a:solidFill>
        </p:spPr>
        <p:txBody>
          <a:bodyPr/>
          <a:lstStyle/>
          <a:p>
            <a:endParaRPr lang="en-US"/>
          </a:p>
        </p:txBody>
      </p:sp>
      <p:sp>
        <p:nvSpPr>
          <p:cNvPr id="5" name="TextBox 5"/>
          <p:cNvSpPr txBox="1"/>
          <p:nvPr/>
        </p:nvSpPr>
        <p:spPr>
          <a:xfrm>
            <a:off x="1028700" y="1865134"/>
            <a:ext cx="7630374" cy="1885950"/>
          </a:xfrm>
          <a:prstGeom prst="rect">
            <a:avLst/>
          </a:prstGeom>
        </p:spPr>
        <p:txBody>
          <a:bodyPr lIns="0" tIns="0" rIns="0" bIns="0" rtlCol="0" anchor="t">
            <a:spAutoFit/>
          </a:bodyPr>
          <a:lstStyle/>
          <a:p>
            <a:pPr algn="l">
              <a:lnSpc>
                <a:spcPts val="7440"/>
              </a:lnSpc>
            </a:pPr>
            <a:r>
              <a:rPr lang="en-US" sz="6200" b="1">
                <a:solidFill>
                  <a:srgbClr val="000000"/>
                </a:solidFill>
                <a:latin typeface="Open Sans Bold"/>
                <a:ea typeface="Open Sans Bold"/>
                <a:cs typeface="Open Sans Bold"/>
                <a:sym typeface="Open Sans Bold"/>
              </a:rPr>
              <a:t>Đội phát triển phần mềm </a:t>
            </a:r>
          </a:p>
        </p:txBody>
      </p:sp>
      <p:sp>
        <p:nvSpPr>
          <p:cNvPr id="6" name="TextBox 6"/>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7" name="TextBox 7"/>
          <p:cNvSpPr txBox="1"/>
          <p:nvPr/>
        </p:nvSpPr>
        <p:spPr>
          <a:xfrm>
            <a:off x="1028700" y="4398784"/>
            <a:ext cx="6958347" cy="790575"/>
          </a:xfrm>
          <a:prstGeom prst="rect">
            <a:avLst/>
          </a:prstGeom>
        </p:spPr>
        <p:txBody>
          <a:bodyPr lIns="0" tIns="0" rIns="0" bIns="0" rtlCol="0" anchor="t">
            <a:spAutoFit/>
          </a:bodyPr>
          <a:lstStyle/>
          <a:p>
            <a:pPr marL="0" lvl="0" indent="0" algn="just">
              <a:lnSpc>
                <a:spcPts val="3119"/>
              </a:lnSpc>
              <a:spcBef>
                <a:spcPct val="0"/>
              </a:spcBef>
            </a:pPr>
            <a:r>
              <a:rPr lang="en-US" sz="2599" b="1">
                <a:solidFill>
                  <a:srgbClr val="2E3531"/>
                </a:solidFill>
                <a:latin typeface="Tex Gyre Bonum Bold"/>
                <a:ea typeface="Tex Gyre Bonum Bold"/>
                <a:cs typeface="Tex Gyre Bonum Bold"/>
                <a:sym typeface="Tex Gyre Bonum Bold"/>
              </a:rPr>
              <a:t>Gặp khó khăn</a:t>
            </a:r>
            <a:r>
              <a:rPr lang="en-US" sz="2599">
                <a:solidFill>
                  <a:srgbClr val="2E3531"/>
                </a:solidFill>
                <a:latin typeface="Tex Gyre Bonum"/>
                <a:ea typeface="Tex Gyre Bonum"/>
                <a:cs typeface="Tex Gyre Bonum"/>
                <a:sym typeface="Tex Gyre Bonum"/>
              </a:rPr>
              <a:t> với 1 tính năng của phần mềm do yêu cầu phức tạp</a:t>
            </a:r>
          </a:p>
        </p:txBody>
      </p:sp>
      <p:sp>
        <p:nvSpPr>
          <p:cNvPr id="8" name="TextBox 8"/>
          <p:cNvSpPr txBox="1"/>
          <p:nvPr/>
        </p:nvSpPr>
        <p:spPr>
          <a:xfrm>
            <a:off x="1028700" y="5789434"/>
            <a:ext cx="6958347" cy="1362710"/>
          </a:xfrm>
          <a:prstGeom prst="rect">
            <a:avLst/>
          </a:prstGeom>
        </p:spPr>
        <p:txBody>
          <a:bodyPr lIns="0" tIns="0" rIns="0" bIns="0" rtlCol="0" anchor="t">
            <a:spAutoFit/>
          </a:bodyPr>
          <a:lstStyle/>
          <a:p>
            <a:pPr algn="l">
              <a:lnSpc>
                <a:spcPts val="3639"/>
              </a:lnSpc>
            </a:pPr>
            <a:r>
              <a:rPr lang="en-US" sz="2599" b="1">
                <a:solidFill>
                  <a:srgbClr val="2E3531"/>
                </a:solidFill>
                <a:latin typeface="Tex Gyre Bonum Bold"/>
                <a:ea typeface="Tex Gyre Bonum Bold"/>
                <a:cs typeface="Tex Gyre Bonum Bold"/>
                <a:sym typeface="Tex Gyre Bonum Bold"/>
              </a:rPr>
              <a:t>Sau đó: </a:t>
            </a:r>
          </a:p>
          <a:p>
            <a:pPr marL="561339" lvl="1" indent="-280669" algn="l">
              <a:lnSpc>
                <a:spcPts val="3639"/>
              </a:lnSpc>
              <a:buFont typeface="Arial"/>
              <a:buChar char="•"/>
            </a:pPr>
            <a:r>
              <a:rPr lang="en-US" sz="2599">
                <a:solidFill>
                  <a:srgbClr val="2E3531"/>
                </a:solidFill>
                <a:latin typeface="Tex Gyre Bonum"/>
                <a:ea typeface="Tex Gyre Bonum"/>
                <a:cs typeface="Tex Gyre Bonum"/>
                <a:sym typeface="Tex Gyre Bonum"/>
              </a:rPr>
              <a:t>Họ thay đổi một số tính năng </a:t>
            </a:r>
          </a:p>
          <a:p>
            <a:pPr marL="561339" lvl="1" indent="-280669" algn="l">
              <a:lnSpc>
                <a:spcPts val="3639"/>
              </a:lnSpc>
              <a:buFont typeface="Arial"/>
              <a:buChar char="•"/>
            </a:pPr>
            <a:r>
              <a:rPr lang="en-US" sz="2599">
                <a:solidFill>
                  <a:srgbClr val="2E3531"/>
                </a:solidFill>
                <a:latin typeface="Tex Gyre Bonum"/>
                <a:ea typeface="Tex Gyre Bonum"/>
                <a:cs typeface="Tex Gyre Bonum"/>
                <a:sym typeface="Tex Gyre Bonum"/>
              </a:rPr>
              <a:t>Làm chậm đi tiến độ dự án</a:t>
            </a:r>
          </a:p>
        </p:txBody>
      </p:sp>
      <p:sp>
        <p:nvSpPr>
          <p:cNvPr id="9" name="TextBox 9"/>
          <p:cNvSpPr txBox="1"/>
          <p:nvPr/>
        </p:nvSpPr>
        <p:spPr>
          <a:xfrm>
            <a:off x="1028700" y="7495313"/>
            <a:ext cx="6958347" cy="1362710"/>
          </a:xfrm>
          <a:prstGeom prst="rect">
            <a:avLst/>
          </a:prstGeom>
        </p:spPr>
        <p:txBody>
          <a:bodyPr lIns="0" tIns="0" rIns="0" bIns="0" rtlCol="0" anchor="t">
            <a:spAutoFit/>
          </a:bodyPr>
          <a:lstStyle/>
          <a:p>
            <a:pPr algn="just">
              <a:lnSpc>
                <a:spcPts val="3639"/>
              </a:lnSpc>
            </a:pPr>
            <a:r>
              <a:rPr lang="en-US" sz="2599" b="1">
                <a:solidFill>
                  <a:srgbClr val="2E3531"/>
                </a:solidFill>
                <a:latin typeface="Tex Gyre Bonum Bold"/>
                <a:ea typeface="Tex Gyre Bonum Bold"/>
                <a:cs typeface="Tex Gyre Bonum Bold"/>
                <a:sym typeface="Tex Gyre Bonum Bold"/>
              </a:rPr>
              <a:t>Ngoài ra: </a:t>
            </a:r>
          </a:p>
          <a:p>
            <a:pPr marL="561339" lvl="1" indent="-280669" algn="just">
              <a:lnSpc>
                <a:spcPts val="3639"/>
              </a:lnSpc>
              <a:buFont typeface="Arial"/>
              <a:buChar char="•"/>
            </a:pPr>
            <a:r>
              <a:rPr lang="en-US" sz="2599">
                <a:solidFill>
                  <a:srgbClr val="2E3531"/>
                </a:solidFill>
                <a:latin typeface="Tex Gyre Bonum"/>
                <a:ea typeface="Tex Gyre Bonum"/>
                <a:cs typeface="Tex Gyre Bonum"/>
                <a:sym typeface="Tex Gyre Bonum"/>
              </a:rPr>
              <a:t>Không thông báo cho bộ phận khác và khách hàng</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88452" y="7717823"/>
            <a:ext cx="3070848"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3" name="TextBox 3"/>
          <p:cNvSpPr txBox="1"/>
          <p:nvPr/>
        </p:nvSpPr>
        <p:spPr>
          <a:xfrm>
            <a:off x="11618534" y="3603748"/>
            <a:ext cx="5640766" cy="2971800"/>
          </a:xfrm>
          <a:prstGeom prst="rect">
            <a:avLst/>
          </a:prstGeom>
        </p:spPr>
        <p:txBody>
          <a:bodyPr lIns="0" tIns="0" rIns="0" bIns="0" rtlCol="0" anchor="t">
            <a:spAutoFit/>
          </a:bodyPr>
          <a:lstStyle/>
          <a:p>
            <a:pPr algn="r">
              <a:lnSpc>
                <a:spcPts val="7800"/>
              </a:lnSpc>
            </a:pPr>
            <a:r>
              <a:rPr lang="en-US" sz="6500" b="1">
                <a:solidFill>
                  <a:srgbClr val="000000"/>
                </a:solidFill>
                <a:latin typeface="Open Sans Bold"/>
                <a:ea typeface="Open Sans Bold"/>
                <a:cs typeface="Open Sans Bold"/>
                <a:sym typeface="Open Sans Bold"/>
              </a:rPr>
              <a:t>KIỂM SOÁT TRUYỀN THÔNG</a:t>
            </a:r>
          </a:p>
        </p:txBody>
      </p:sp>
      <p:sp>
        <p:nvSpPr>
          <p:cNvPr id="4" name="TextBox 4"/>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Business Review | 2030</a:t>
            </a:r>
          </a:p>
        </p:txBody>
      </p:sp>
      <p:sp>
        <p:nvSpPr>
          <p:cNvPr id="5" name="AutoShape 5"/>
          <p:cNvSpPr/>
          <p:nvPr/>
        </p:nvSpPr>
        <p:spPr>
          <a:xfrm>
            <a:off x="0" y="0"/>
            <a:ext cx="1616484" cy="10287000"/>
          </a:xfrm>
          <a:prstGeom prst="rect">
            <a:avLst/>
          </a:prstGeom>
          <a:solidFill>
            <a:srgbClr val="000000">
              <a:alpha val="4706"/>
            </a:srgbClr>
          </a:solidFill>
        </p:spPr>
        <p:txBody>
          <a:bodyPr/>
          <a:lstStyle/>
          <a:p>
            <a:endParaRPr lang="en-US"/>
          </a:p>
        </p:txBody>
      </p:sp>
      <p:sp>
        <p:nvSpPr>
          <p:cNvPr id="6" name="AutoShape 6"/>
          <p:cNvSpPr/>
          <p:nvPr/>
        </p:nvSpPr>
        <p:spPr>
          <a:xfrm>
            <a:off x="1028700" y="1649147"/>
            <a:ext cx="1175568" cy="137659"/>
          </a:xfrm>
          <a:prstGeom prst="rect">
            <a:avLst/>
          </a:prstGeom>
          <a:solidFill>
            <a:srgbClr val="000000"/>
          </a:solidFill>
        </p:spPr>
        <p:txBody>
          <a:bodyPr/>
          <a:lstStyle/>
          <a:p>
            <a:endParaRPr lang="en-US"/>
          </a:p>
        </p:txBody>
      </p:sp>
      <p:grpSp>
        <p:nvGrpSpPr>
          <p:cNvPr id="7" name="Group 7"/>
          <p:cNvGrpSpPr/>
          <p:nvPr/>
        </p:nvGrpSpPr>
        <p:grpSpPr>
          <a:xfrm>
            <a:off x="3155533" y="1204027"/>
            <a:ext cx="8339300" cy="1027898"/>
            <a:chOff x="0" y="0"/>
            <a:chExt cx="11119066" cy="1370530"/>
          </a:xfrm>
        </p:grpSpPr>
        <p:sp>
          <p:nvSpPr>
            <p:cNvPr id="8" name="TextBox 8"/>
            <p:cNvSpPr txBox="1"/>
            <p:nvPr/>
          </p:nvSpPr>
          <p:spPr>
            <a:xfrm>
              <a:off x="0" y="854910"/>
              <a:ext cx="11119066" cy="5156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Đảm bảo luồng thông tin tối ưu trong suốt vòng đời dự án.</a:t>
              </a:r>
            </a:p>
          </p:txBody>
        </p:sp>
        <p:sp>
          <p:nvSpPr>
            <p:cNvPr id="9" name="TextBox 9"/>
            <p:cNvSpPr txBox="1"/>
            <p:nvPr/>
          </p:nvSpPr>
          <p:spPr>
            <a:xfrm>
              <a:off x="0" y="-57150"/>
              <a:ext cx="11119066"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Mục tiêu chính</a:t>
              </a:r>
            </a:p>
          </p:txBody>
        </p:sp>
      </p:grpSp>
      <p:grpSp>
        <p:nvGrpSpPr>
          <p:cNvPr id="10" name="Group 10"/>
          <p:cNvGrpSpPr/>
          <p:nvPr/>
        </p:nvGrpSpPr>
        <p:grpSpPr>
          <a:xfrm>
            <a:off x="3155533" y="2859060"/>
            <a:ext cx="8339300" cy="2285198"/>
            <a:chOff x="0" y="0"/>
            <a:chExt cx="11119066" cy="3046930"/>
          </a:xfrm>
        </p:grpSpPr>
        <p:sp>
          <p:nvSpPr>
            <p:cNvPr id="11" name="TextBox 11"/>
            <p:cNvSpPr txBox="1"/>
            <p:nvPr/>
          </p:nvSpPr>
          <p:spPr>
            <a:xfrm>
              <a:off x="0" y="854910"/>
              <a:ext cx="11119066" cy="21920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Người quản lý dự án và nhóm nên sử dụng các hệ thống báo cáo, đánh giá chuyên gia và các cuộc họp để đánh giá hiệu quả truyền thông.</a:t>
              </a:r>
            </a:p>
            <a:p>
              <a:pPr algn="l">
                <a:lnSpc>
                  <a:spcPts val="3359"/>
                </a:lnSpc>
              </a:pPr>
              <a:endParaRPr lang="en-US" sz="2399">
                <a:solidFill>
                  <a:srgbClr val="000000"/>
                </a:solidFill>
                <a:latin typeface="Open Sans"/>
                <a:ea typeface="Open Sans"/>
                <a:cs typeface="Open Sans"/>
                <a:sym typeface="Open Sans"/>
              </a:endParaRPr>
            </a:p>
          </p:txBody>
        </p:sp>
        <p:sp>
          <p:nvSpPr>
            <p:cNvPr id="12" name="TextBox 12"/>
            <p:cNvSpPr txBox="1"/>
            <p:nvPr/>
          </p:nvSpPr>
          <p:spPr>
            <a:xfrm>
              <a:off x="0" y="-57150"/>
              <a:ext cx="11119066"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Đánh giá</a:t>
              </a:r>
            </a:p>
          </p:txBody>
        </p:sp>
      </p:grpSp>
      <p:grpSp>
        <p:nvGrpSpPr>
          <p:cNvPr id="13" name="Group 13"/>
          <p:cNvGrpSpPr/>
          <p:nvPr/>
        </p:nvGrpSpPr>
        <p:grpSpPr>
          <a:xfrm>
            <a:off x="3155533" y="5561842"/>
            <a:ext cx="8339300" cy="1446998"/>
            <a:chOff x="0" y="0"/>
            <a:chExt cx="11119066" cy="1929330"/>
          </a:xfrm>
        </p:grpSpPr>
        <p:sp>
          <p:nvSpPr>
            <p:cNvPr id="14" name="TextBox 14"/>
            <p:cNvSpPr txBox="1"/>
            <p:nvPr/>
          </p:nvSpPr>
          <p:spPr>
            <a:xfrm>
              <a:off x="0" y="854910"/>
              <a:ext cx="11119066"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Nếu có vấn đề, cần thực hiện các thay đổi trong quá trình lập kế hoạch và quản lý truyền thông dự án.</a:t>
              </a:r>
            </a:p>
          </p:txBody>
        </p:sp>
        <p:sp>
          <p:nvSpPr>
            <p:cNvPr id="15" name="TextBox 15"/>
            <p:cNvSpPr txBox="1"/>
            <p:nvPr/>
          </p:nvSpPr>
          <p:spPr>
            <a:xfrm>
              <a:off x="0" y="-57150"/>
              <a:ext cx="11119066"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Hành động</a:t>
              </a:r>
            </a:p>
          </p:txBody>
        </p:sp>
      </p:grpSp>
      <p:grpSp>
        <p:nvGrpSpPr>
          <p:cNvPr id="16" name="Group 16"/>
          <p:cNvGrpSpPr/>
          <p:nvPr/>
        </p:nvGrpSpPr>
        <p:grpSpPr>
          <a:xfrm>
            <a:off x="3155533" y="7845525"/>
            <a:ext cx="8339300" cy="1446998"/>
            <a:chOff x="0" y="0"/>
            <a:chExt cx="11119066" cy="1929330"/>
          </a:xfrm>
        </p:grpSpPr>
        <p:sp>
          <p:nvSpPr>
            <p:cNvPr id="17" name="TextBox 17"/>
            <p:cNvSpPr txBox="1"/>
            <p:nvPr/>
          </p:nvSpPr>
          <p:spPr>
            <a:xfrm>
              <a:off x="0" y="854910"/>
              <a:ext cx="11119066"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Thường có lợi khi có người đánh giá từ bên ngoài nhóm dự án để đánh giá hiệu quả truyền thông.</a:t>
              </a:r>
            </a:p>
          </p:txBody>
        </p:sp>
        <p:sp>
          <p:nvSpPr>
            <p:cNvPr id="18" name="TextBox 18"/>
            <p:cNvSpPr txBox="1"/>
            <p:nvPr/>
          </p:nvSpPr>
          <p:spPr>
            <a:xfrm>
              <a:off x="0" y="-57150"/>
              <a:ext cx="11119066"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Người đánh giá bên ngoài</a:t>
              </a:r>
            </a:p>
          </p:txBody>
        </p:sp>
      </p:grpSp>
      <p:sp>
        <p:nvSpPr>
          <p:cNvPr id="19" name="AutoShape 19"/>
          <p:cNvSpPr/>
          <p:nvPr/>
        </p:nvSpPr>
        <p:spPr>
          <a:xfrm>
            <a:off x="1028700" y="3932829"/>
            <a:ext cx="1175568" cy="137659"/>
          </a:xfrm>
          <a:prstGeom prst="rect">
            <a:avLst/>
          </a:prstGeom>
          <a:solidFill>
            <a:srgbClr val="000000"/>
          </a:solidFill>
        </p:spPr>
        <p:txBody>
          <a:bodyPr/>
          <a:lstStyle/>
          <a:p>
            <a:endParaRPr lang="en-US"/>
          </a:p>
        </p:txBody>
      </p:sp>
      <p:sp>
        <p:nvSpPr>
          <p:cNvPr id="20" name="AutoShape 20"/>
          <p:cNvSpPr/>
          <p:nvPr/>
        </p:nvSpPr>
        <p:spPr>
          <a:xfrm>
            <a:off x="1028700" y="6216512"/>
            <a:ext cx="1175568" cy="137659"/>
          </a:xfrm>
          <a:prstGeom prst="rect">
            <a:avLst/>
          </a:prstGeom>
          <a:solidFill>
            <a:srgbClr val="000000"/>
          </a:solidFill>
        </p:spPr>
        <p:txBody>
          <a:bodyPr/>
          <a:lstStyle/>
          <a:p>
            <a:endParaRPr lang="en-US"/>
          </a:p>
        </p:txBody>
      </p:sp>
      <p:sp>
        <p:nvSpPr>
          <p:cNvPr id="21" name="AutoShape 21"/>
          <p:cNvSpPr/>
          <p:nvPr/>
        </p:nvSpPr>
        <p:spPr>
          <a:xfrm>
            <a:off x="1028700" y="8500194"/>
            <a:ext cx="1175568" cy="137659"/>
          </a:xfrm>
          <a:prstGeom prst="rect">
            <a:avLst/>
          </a:prstGeom>
          <a:solidFill>
            <a:srgbClr val="000000"/>
          </a:solidFill>
        </p:spPr>
        <p:txBody>
          <a:bodyPr/>
          <a:lstStyle/>
          <a:p>
            <a:endParaRPr lang="en-US"/>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540886" y="1518563"/>
            <a:ext cx="4802244" cy="7739737"/>
          </a:xfrm>
          <a:prstGeom prst="rect">
            <a:avLst/>
          </a:prstGeom>
          <a:solidFill>
            <a:srgbClr val="000000">
              <a:alpha val="4706"/>
            </a:srgbClr>
          </a:solidFill>
        </p:spPr>
        <p:txBody>
          <a:bodyPr/>
          <a:lstStyle/>
          <a:p>
            <a:endParaRPr lang="en-US"/>
          </a:p>
        </p:txBody>
      </p:sp>
      <p:sp>
        <p:nvSpPr>
          <p:cNvPr id="3" name="TextBox 3"/>
          <p:cNvSpPr txBox="1"/>
          <p:nvPr/>
        </p:nvSpPr>
        <p:spPr>
          <a:xfrm>
            <a:off x="1028700" y="866775"/>
            <a:ext cx="3313605"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4" name="TextBox 4"/>
          <p:cNvSpPr txBox="1"/>
          <p:nvPr/>
        </p:nvSpPr>
        <p:spPr>
          <a:xfrm>
            <a:off x="4342305" y="3419475"/>
            <a:ext cx="8100826" cy="3438525"/>
          </a:xfrm>
          <a:prstGeom prst="rect">
            <a:avLst/>
          </a:prstGeom>
        </p:spPr>
        <p:txBody>
          <a:bodyPr lIns="0" tIns="0" rIns="0" bIns="0" rtlCol="0" anchor="t">
            <a:spAutoFit/>
          </a:bodyPr>
          <a:lstStyle/>
          <a:p>
            <a:pPr algn="l">
              <a:lnSpc>
                <a:spcPts val="9000"/>
              </a:lnSpc>
            </a:pPr>
            <a:r>
              <a:rPr lang="en-US" sz="7500" b="1">
                <a:solidFill>
                  <a:srgbClr val="000000"/>
                </a:solidFill>
                <a:latin typeface="Open Sans Bold"/>
                <a:ea typeface="Open Sans Bold"/>
                <a:cs typeface="Open Sans Bold"/>
                <a:sym typeface="Open Sans Bold"/>
              </a:rPr>
              <a:t>GỢI Ý CẢI THIỆN TRUYỀN THÔNG DỰ ÁN </a:t>
            </a:r>
          </a:p>
        </p:txBody>
      </p:sp>
      <p:sp>
        <p:nvSpPr>
          <p:cNvPr id="5" name="TextBox 5"/>
          <p:cNvSpPr txBox="1"/>
          <p:nvPr/>
        </p:nvSpPr>
        <p:spPr>
          <a:xfrm rot="-5400000">
            <a:off x="-884776" y="7047450"/>
            <a:ext cx="4114800"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AutoShape 6"/>
          <p:cNvSpPr/>
          <p:nvPr/>
        </p:nvSpPr>
        <p:spPr>
          <a:xfrm>
            <a:off x="16553726" y="9483385"/>
            <a:ext cx="1175568" cy="137659"/>
          </a:xfrm>
          <a:prstGeom prst="rect">
            <a:avLst/>
          </a:prstGeom>
          <a:solidFill>
            <a:srgbClr val="000000"/>
          </a:solidFill>
        </p:spPr>
        <p:txBody>
          <a:bodyPr/>
          <a:lstStyle/>
          <a:p>
            <a:endParaRPr lang="en-US"/>
          </a:p>
        </p:txBody>
      </p:sp>
      <p:sp>
        <p:nvSpPr>
          <p:cNvPr id="7" name="Freeform 7"/>
          <p:cNvSpPr/>
          <p:nvPr/>
        </p:nvSpPr>
        <p:spPr>
          <a:xfrm>
            <a:off x="13279211" y="1518563"/>
            <a:ext cx="4450084" cy="6148518"/>
          </a:xfrm>
          <a:custGeom>
            <a:avLst/>
            <a:gdLst/>
            <a:ahLst/>
            <a:cxnLst/>
            <a:rect l="l" t="t" r="r" b="b"/>
            <a:pathLst>
              <a:path w="4450084" h="6148518">
                <a:moveTo>
                  <a:pt x="0" y="0"/>
                </a:moveTo>
                <a:lnTo>
                  <a:pt x="4450083" y="0"/>
                </a:lnTo>
                <a:lnTo>
                  <a:pt x="4450083" y="6148518"/>
                </a:lnTo>
                <a:lnTo>
                  <a:pt x="0" y="6148518"/>
                </a:lnTo>
                <a:lnTo>
                  <a:pt x="0" y="0"/>
                </a:lnTo>
                <a:close/>
              </a:path>
            </a:pathLst>
          </a:custGeom>
          <a:blipFill>
            <a:blip r:embed="rId2"/>
            <a:stretch>
              <a:fillRect l="-14677" t="-12288" b="-12288"/>
            </a:stretch>
          </a:blipFill>
        </p:spPr>
        <p:txBody>
          <a:bodyPr/>
          <a:lstStyle/>
          <a:p>
            <a:endParaRPr lang="en-US"/>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91109" r="-91109"/>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grpSp>
        <p:nvGrpSpPr>
          <p:cNvPr id="4" name="Group 4"/>
          <p:cNvGrpSpPr/>
          <p:nvPr/>
        </p:nvGrpSpPr>
        <p:grpSpPr>
          <a:xfrm>
            <a:off x="6644287" y="4164043"/>
            <a:ext cx="7635049" cy="2512231"/>
            <a:chOff x="0" y="0"/>
            <a:chExt cx="10180065" cy="3349642"/>
          </a:xfrm>
        </p:grpSpPr>
        <p:sp>
          <p:nvSpPr>
            <p:cNvPr id="5" name="TextBox 5"/>
            <p:cNvSpPr txBox="1"/>
            <p:nvPr/>
          </p:nvSpPr>
          <p:spPr>
            <a:xfrm>
              <a:off x="0" y="2770946"/>
              <a:ext cx="10180065" cy="578696"/>
            </a:xfrm>
            <a:prstGeom prst="rect">
              <a:avLst/>
            </a:prstGeom>
          </p:spPr>
          <p:txBody>
            <a:bodyPr lIns="0" tIns="0" rIns="0" bIns="0" rtlCol="0" anchor="t">
              <a:spAutoFit/>
            </a:bodyPr>
            <a:lstStyle/>
            <a:p>
              <a:pPr marL="0" lvl="0" indent="0" algn="l">
                <a:lnSpc>
                  <a:spcPts val="3640"/>
                </a:lnSpc>
                <a:spcBef>
                  <a:spcPct val="0"/>
                </a:spcBef>
              </a:pPr>
              <a:endParaRPr/>
            </a:p>
          </p:txBody>
        </p:sp>
        <p:sp>
          <p:nvSpPr>
            <p:cNvPr id="6" name="TextBox 6"/>
            <p:cNvSpPr txBox="1"/>
            <p:nvPr/>
          </p:nvSpPr>
          <p:spPr>
            <a:xfrm>
              <a:off x="0" y="-104775"/>
              <a:ext cx="10180065" cy="2297642"/>
            </a:xfrm>
            <a:prstGeom prst="rect">
              <a:avLst/>
            </a:prstGeom>
          </p:spPr>
          <p:txBody>
            <a:bodyPr lIns="0" tIns="0" rIns="0" bIns="0" rtlCol="0" anchor="t">
              <a:spAutoFit/>
            </a:bodyPr>
            <a:lstStyle/>
            <a:p>
              <a:pPr marL="0" lvl="0" indent="0" algn="l">
                <a:lnSpc>
                  <a:spcPts val="7000"/>
                </a:lnSpc>
              </a:pPr>
              <a:r>
                <a:rPr lang="en-US" sz="5000" b="1">
                  <a:solidFill>
                    <a:srgbClr val="2E3531"/>
                  </a:solidFill>
                  <a:latin typeface="Open Sans Bold"/>
                  <a:ea typeface="Open Sans Bold"/>
                  <a:cs typeface="Open Sans Bold"/>
                  <a:sym typeface="Open Sans Bold"/>
                </a:rPr>
                <a:t>PHÁT TRIỂN KỸ NĂNG GIAO TIẾP TỐT HƠN</a:t>
              </a:r>
            </a:p>
          </p:txBody>
        </p:sp>
      </p:grpSp>
      <p:sp>
        <p:nvSpPr>
          <p:cNvPr id="7" name="TextBox 7"/>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01</a:t>
            </a:r>
          </a:p>
        </p:txBody>
      </p:sp>
      <p:sp>
        <p:nvSpPr>
          <p:cNvPr id="8" name="TextBox 8"/>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590146" y="1028700"/>
            <a:ext cx="5062543" cy="8229600"/>
          </a:xfrm>
          <a:prstGeom prst="rect">
            <a:avLst/>
          </a:prstGeom>
          <a:solidFill>
            <a:srgbClr val="000000">
              <a:alpha val="4706"/>
            </a:srgbClr>
          </a:solidFill>
        </p:spPr>
        <p:txBody>
          <a:bodyPr/>
          <a:lstStyle/>
          <a:p>
            <a:endParaRPr lang="en-US"/>
          </a:p>
        </p:txBody>
      </p:sp>
      <p:sp>
        <p:nvSpPr>
          <p:cNvPr id="3" name="Freeform 3"/>
          <p:cNvSpPr/>
          <p:nvPr/>
        </p:nvSpPr>
        <p:spPr>
          <a:xfrm>
            <a:off x="9144000" y="1871144"/>
            <a:ext cx="6892292" cy="3074259"/>
          </a:xfrm>
          <a:custGeom>
            <a:avLst/>
            <a:gdLst/>
            <a:ahLst/>
            <a:cxnLst/>
            <a:rect l="l" t="t" r="r" b="b"/>
            <a:pathLst>
              <a:path w="6892292" h="3074259">
                <a:moveTo>
                  <a:pt x="0" y="0"/>
                </a:moveTo>
                <a:lnTo>
                  <a:pt x="6892292" y="0"/>
                </a:lnTo>
                <a:lnTo>
                  <a:pt x="6892292" y="3074259"/>
                </a:lnTo>
                <a:lnTo>
                  <a:pt x="0" y="3074259"/>
                </a:lnTo>
                <a:lnTo>
                  <a:pt x="0" y="0"/>
                </a:lnTo>
                <a:close/>
              </a:path>
            </a:pathLst>
          </a:custGeom>
          <a:blipFill>
            <a:blip r:embed="rId2"/>
            <a:stretch>
              <a:fillRect t="-30659" b="-18709"/>
            </a:stretch>
          </a:blipFill>
        </p:spPr>
        <p:txBody>
          <a:bodyPr/>
          <a:lstStyle/>
          <a:p>
            <a:endParaRPr lang="en-US"/>
          </a:p>
        </p:txBody>
      </p:sp>
      <p:sp>
        <p:nvSpPr>
          <p:cNvPr id="4" name="Freeform 4"/>
          <p:cNvSpPr/>
          <p:nvPr/>
        </p:nvSpPr>
        <p:spPr>
          <a:xfrm>
            <a:off x="9144000" y="5341597"/>
            <a:ext cx="6892292" cy="3074259"/>
          </a:xfrm>
          <a:custGeom>
            <a:avLst/>
            <a:gdLst/>
            <a:ahLst/>
            <a:cxnLst/>
            <a:rect l="l" t="t" r="r" b="b"/>
            <a:pathLst>
              <a:path w="6892292" h="3074259">
                <a:moveTo>
                  <a:pt x="0" y="0"/>
                </a:moveTo>
                <a:lnTo>
                  <a:pt x="6892292" y="0"/>
                </a:lnTo>
                <a:lnTo>
                  <a:pt x="6892292" y="3074259"/>
                </a:lnTo>
                <a:lnTo>
                  <a:pt x="0" y="3074259"/>
                </a:lnTo>
                <a:lnTo>
                  <a:pt x="0" y="0"/>
                </a:lnTo>
                <a:close/>
              </a:path>
            </a:pathLst>
          </a:custGeom>
          <a:blipFill>
            <a:blip r:embed="rId3"/>
            <a:stretch>
              <a:fillRect t="-24595" b="-24595"/>
            </a:stretch>
          </a:blipFill>
        </p:spPr>
        <p:txBody>
          <a:bodyPr/>
          <a:lstStyle/>
          <a:p>
            <a:endParaRPr lang="en-US"/>
          </a:p>
        </p:txBody>
      </p:sp>
      <p:grpSp>
        <p:nvGrpSpPr>
          <p:cNvPr id="5" name="Group 5"/>
          <p:cNvGrpSpPr/>
          <p:nvPr/>
        </p:nvGrpSpPr>
        <p:grpSpPr>
          <a:xfrm>
            <a:off x="1028700" y="2069241"/>
            <a:ext cx="7182214" cy="2203880"/>
            <a:chOff x="0" y="0"/>
            <a:chExt cx="9576285" cy="2938506"/>
          </a:xfrm>
        </p:grpSpPr>
        <p:sp>
          <p:nvSpPr>
            <p:cNvPr id="6" name="TextBox 6"/>
            <p:cNvSpPr txBox="1"/>
            <p:nvPr/>
          </p:nvSpPr>
          <p:spPr>
            <a:xfrm>
              <a:off x="0" y="1140610"/>
              <a:ext cx="9576285"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Hầu hết các công ty chi nhiều tiền cho đào tạo kỹ thuật cho nhân viên, mặc dù nhân viên có thể hưởng lợi nhiều hơn từ đào tạo giao tiếp.</a:t>
              </a:r>
            </a:p>
          </p:txBody>
        </p:sp>
        <p:sp>
          <p:nvSpPr>
            <p:cNvPr id="7" name="TextBox 7"/>
            <p:cNvSpPr txBox="1"/>
            <p:nvPr/>
          </p:nvSpPr>
          <p:spPr>
            <a:xfrm>
              <a:off x="0" y="-76200"/>
              <a:ext cx="9576285" cy="880533"/>
            </a:xfrm>
            <a:prstGeom prst="rect">
              <a:avLst/>
            </a:prstGeom>
          </p:spPr>
          <p:txBody>
            <a:bodyPr lIns="0" tIns="0" rIns="0" bIns="0" rtlCol="0" anchor="t">
              <a:spAutoFit/>
            </a:bodyPr>
            <a:lstStyle/>
            <a:p>
              <a:pPr algn="just">
                <a:lnSpc>
                  <a:spcPts val="5599"/>
                </a:lnSpc>
              </a:pPr>
              <a:r>
                <a:rPr lang="en-US" sz="3999" b="1">
                  <a:solidFill>
                    <a:srgbClr val="000000"/>
                  </a:solidFill>
                  <a:latin typeface="Open Sans Bold"/>
                  <a:ea typeface="Open Sans Bold"/>
                  <a:cs typeface="Open Sans Bold"/>
                  <a:sym typeface="Open Sans Bold"/>
                </a:rPr>
                <a:t>Đào tạo kỹ thuật</a:t>
              </a:r>
            </a:p>
          </p:txBody>
        </p:sp>
      </p:grpSp>
      <p:sp>
        <p:nvSpPr>
          <p:cNvPr id="8" name="TextBox 8"/>
          <p:cNvSpPr txBox="1"/>
          <p:nvPr/>
        </p:nvSpPr>
        <p:spPr>
          <a:xfrm rot="5400000">
            <a:off x="14988068" y="6828856"/>
            <a:ext cx="4551989"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grpSp>
        <p:nvGrpSpPr>
          <p:cNvPr id="9" name="Group 9"/>
          <p:cNvGrpSpPr/>
          <p:nvPr/>
        </p:nvGrpSpPr>
        <p:grpSpPr>
          <a:xfrm>
            <a:off x="1028700" y="5668000"/>
            <a:ext cx="7182214" cy="2203880"/>
            <a:chOff x="0" y="0"/>
            <a:chExt cx="9576285" cy="2938506"/>
          </a:xfrm>
        </p:grpSpPr>
        <p:sp>
          <p:nvSpPr>
            <p:cNvPr id="10" name="TextBox 10"/>
            <p:cNvSpPr txBox="1"/>
            <p:nvPr/>
          </p:nvSpPr>
          <p:spPr>
            <a:xfrm>
              <a:off x="0" y="1140610"/>
              <a:ext cx="9576285"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Nhân viên thường tự nguyện tham gia các lớp học công nghệ mới hơn là các lớp phát triển kỹ năng mềm.</a:t>
              </a:r>
            </a:p>
          </p:txBody>
        </p:sp>
        <p:sp>
          <p:nvSpPr>
            <p:cNvPr id="11" name="TextBox 11"/>
            <p:cNvSpPr txBox="1"/>
            <p:nvPr/>
          </p:nvSpPr>
          <p:spPr>
            <a:xfrm>
              <a:off x="0" y="-76200"/>
              <a:ext cx="9576285" cy="880533"/>
            </a:xfrm>
            <a:prstGeom prst="rect">
              <a:avLst/>
            </a:prstGeom>
          </p:spPr>
          <p:txBody>
            <a:bodyPr lIns="0" tIns="0" rIns="0" bIns="0" rtlCol="0" anchor="t">
              <a:spAutoFit/>
            </a:bodyPr>
            <a:lstStyle/>
            <a:p>
              <a:pPr algn="just">
                <a:lnSpc>
                  <a:spcPts val="5599"/>
                </a:lnSpc>
              </a:pPr>
              <a:r>
                <a:rPr lang="en-US" sz="3999" b="1">
                  <a:solidFill>
                    <a:srgbClr val="000000"/>
                  </a:solidFill>
                  <a:latin typeface="Open Sans Bold"/>
                  <a:ea typeface="Open Sans Bold"/>
                  <a:cs typeface="Open Sans Bold"/>
                  <a:sym typeface="Open Sans Bold"/>
                </a:rPr>
                <a:t>Lớp học tự nguyện</a:t>
              </a:r>
            </a:p>
          </p:txBody>
        </p:sp>
      </p:gr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590146" y="1028700"/>
            <a:ext cx="5062543" cy="8229600"/>
          </a:xfrm>
          <a:prstGeom prst="rect">
            <a:avLst/>
          </a:prstGeom>
          <a:solidFill>
            <a:srgbClr val="000000">
              <a:alpha val="4706"/>
            </a:srgbClr>
          </a:solidFill>
        </p:spPr>
        <p:txBody>
          <a:bodyPr/>
          <a:lstStyle/>
          <a:p>
            <a:endParaRPr lang="en-US"/>
          </a:p>
        </p:txBody>
      </p:sp>
      <p:sp>
        <p:nvSpPr>
          <p:cNvPr id="3" name="Freeform 3"/>
          <p:cNvSpPr/>
          <p:nvPr/>
        </p:nvSpPr>
        <p:spPr>
          <a:xfrm>
            <a:off x="9144000" y="1871144"/>
            <a:ext cx="6892292" cy="3074259"/>
          </a:xfrm>
          <a:custGeom>
            <a:avLst/>
            <a:gdLst/>
            <a:ahLst/>
            <a:cxnLst/>
            <a:rect l="l" t="t" r="r" b="b"/>
            <a:pathLst>
              <a:path w="6892292" h="3074259">
                <a:moveTo>
                  <a:pt x="0" y="0"/>
                </a:moveTo>
                <a:lnTo>
                  <a:pt x="6892292" y="0"/>
                </a:lnTo>
                <a:lnTo>
                  <a:pt x="6892292" y="3074259"/>
                </a:lnTo>
                <a:lnTo>
                  <a:pt x="0" y="3074259"/>
                </a:lnTo>
                <a:lnTo>
                  <a:pt x="0" y="0"/>
                </a:lnTo>
                <a:close/>
              </a:path>
            </a:pathLst>
          </a:custGeom>
          <a:blipFill>
            <a:blip r:embed="rId2"/>
            <a:stretch>
              <a:fillRect t="-20151" b="-29446"/>
            </a:stretch>
          </a:blipFill>
        </p:spPr>
        <p:txBody>
          <a:bodyPr/>
          <a:lstStyle/>
          <a:p>
            <a:endParaRPr lang="en-US"/>
          </a:p>
        </p:txBody>
      </p:sp>
      <p:sp>
        <p:nvSpPr>
          <p:cNvPr id="4" name="Freeform 4"/>
          <p:cNvSpPr/>
          <p:nvPr/>
        </p:nvSpPr>
        <p:spPr>
          <a:xfrm>
            <a:off x="9144000" y="5341597"/>
            <a:ext cx="6892292" cy="3074259"/>
          </a:xfrm>
          <a:custGeom>
            <a:avLst/>
            <a:gdLst/>
            <a:ahLst/>
            <a:cxnLst/>
            <a:rect l="l" t="t" r="r" b="b"/>
            <a:pathLst>
              <a:path w="6892292" h="3074259">
                <a:moveTo>
                  <a:pt x="0" y="0"/>
                </a:moveTo>
                <a:lnTo>
                  <a:pt x="6892292" y="0"/>
                </a:lnTo>
                <a:lnTo>
                  <a:pt x="6892292" y="3074259"/>
                </a:lnTo>
                <a:lnTo>
                  <a:pt x="0" y="3074259"/>
                </a:lnTo>
                <a:lnTo>
                  <a:pt x="0" y="0"/>
                </a:lnTo>
                <a:close/>
              </a:path>
            </a:pathLst>
          </a:custGeom>
          <a:blipFill>
            <a:blip r:embed="rId3"/>
            <a:stretch>
              <a:fillRect t="-24799" b="-24799"/>
            </a:stretch>
          </a:blipFill>
        </p:spPr>
        <p:txBody>
          <a:bodyPr/>
          <a:lstStyle/>
          <a:p>
            <a:endParaRPr lang="en-US"/>
          </a:p>
        </p:txBody>
      </p:sp>
      <p:grpSp>
        <p:nvGrpSpPr>
          <p:cNvPr id="5" name="Group 5"/>
          <p:cNvGrpSpPr/>
          <p:nvPr/>
        </p:nvGrpSpPr>
        <p:grpSpPr>
          <a:xfrm>
            <a:off x="1028700" y="2069241"/>
            <a:ext cx="7182214" cy="2203880"/>
            <a:chOff x="0" y="0"/>
            <a:chExt cx="9576285" cy="2938506"/>
          </a:xfrm>
        </p:grpSpPr>
        <p:sp>
          <p:nvSpPr>
            <p:cNvPr id="6" name="TextBox 6"/>
            <p:cNvSpPr txBox="1"/>
            <p:nvPr/>
          </p:nvSpPr>
          <p:spPr>
            <a:xfrm>
              <a:off x="0" y="1140610"/>
              <a:ext cx="9576285"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Khi các tổ chức trở nên toàn cầu hơn, họ nhận ra cần đầu tư vào cách cải thiện giao tiếp với người từ các quốc gia và văn hóa khác nhau.</a:t>
              </a:r>
            </a:p>
          </p:txBody>
        </p:sp>
        <p:sp>
          <p:nvSpPr>
            <p:cNvPr id="7" name="TextBox 7"/>
            <p:cNvSpPr txBox="1"/>
            <p:nvPr/>
          </p:nvSpPr>
          <p:spPr>
            <a:xfrm>
              <a:off x="0" y="-76200"/>
              <a:ext cx="9576285" cy="880533"/>
            </a:xfrm>
            <a:prstGeom prst="rect">
              <a:avLst/>
            </a:prstGeom>
          </p:spPr>
          <p:txBody>
            <a:bodyPr lIns="0" tIns="0" rIns="0" bIns="0" rtlCol="0" anchor="t">
              <a:spAutoFit/>
            </a:bodyPr>
            <a:lstStyle/>
            <a:p>
              <a:pPr algn="just">
                <a:lnSpc>
                  <a:spcPts val="5599"/>
                </a:lnSpc>
              </a:pPr>
              <a:r>
                <a:rPr lang="en-US" sz="3999" b="1">
                  <a:solidFill>
                    <a:srgbClr val="000000"/>
                  </a:solidFill>
                  <a:latin typeface="Open Sans Bold"/>
                  <a:ea typeface="Open Sans Bold"/>
                  <a:cs typeface="Open Sans Bold"/>
                  <a:sym typeface="Open Sans Bold"/>
                </a:rPr>
                <a:t>Giao tiếp toàn cầu</a:t>
              </a:r>
            </a:p>
          </p:txBody>
        </p:sp>
      </p:grpSp>
      <p:sp>
        <p:nvSpPr>
          <p:cNvPr id="8" name="TextBox 8"/>
          <p:cNvSpPr txBox="1"/>
          <p:nvPr/>
        </p:nvSpPr>
        <p:spPr>
          <a:xfrm rot="5400000">
            <a:off x="14988068" y="6828856"/>
            <a:ext cx="4551989"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grpSp>
        <p:nvGrpSpPr>
          <p:cNvPr id="9" name="Group 9"/>
          <p:cNvGrpSpPr/>
          <p:nvPr/>
        </p:nvGrpSpPr>
        <p:grpSpPr>
          <a:xfrm>
            <a:off x="1028700" y="5668000"/>
            <a:ext cx="7182214" cy="1289480"/>
            <a:chOff x="0" y="0"/>
            <a:chExt cx="9576285" cy="1719306"/>
          </a:xfrm>
        </p:grpSpPr>
        <p:sp>
          <p:nvSpPr>
            <p:cNvPr id="10" name="TextBox 10"/>
            <p:cNvSpPr txBox="1"/>
            <p:nvPr/>
          </p:nvSpPr>
          <p:spPr>
            <a:xfrm>
              <a:off x="0" y="1140610"/>
              <a:ext cx="9576285" cy="5786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Cần có sự lãnh đạo để cải thiện giao tiếp.</a:t>
              </a:r>
            </a:p>
          </p:txBody>
        </p:sp>
        <p:sp>
          <p:nvSpPr>
            <p:cNvPr id="11" name="TextBox 11"/>
            <p:cNvSpPr txBox="1"/>
            <p:nvPr/>
          </p:nvSpPr>
          <p:spPr>
            <a:xfrm>
              <a:off x="0" y="-76200"/>
              <a:ext cx="9576285" cy="880533"/>
            </a:xfrm>
            <a:prstGeom prst="rect">
              <a:avLst/>
            </a:prstGeom>
          </p:spPr>
          <p:txBody>
            <a:bodyPr lIns="0" tIns="0" rIns="0" bIns="0" rtlCol="0" anchor="t">
              <a:spAutoFit/>
            </a:bodyPr>
            <a:lstStyle/>
            <a:p>
              <a:pPr algn="just">
                <a:lnSpc>
                  <a:spcPts val="5599"/>
                </a:lnSpc>
              </a:pPr>
              <a:r>
                <a:rPr lang="en-US" sz="3999" b="1">
                  <a:solidFill>
                    <a:srgbClr val="000000"/>
                  </a:solidFill>
                  <a:latin typeface="Open Sans Bold"/>
                  <a:ea typeface="Open Sans Bold"/>
                  <a:cs typeface="Open Sans Bold"/>
                  <a:sym typeface="Open Sans Bold"/>
                </a:rPr>
                <a:t>Lãnh đạo</a:t>
              </a:r>
            </a:p>
          </p:txBody>
        </p:sp>
      </p:gr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25112" y="3267245"/>
            <a:ext cx="8111372" cy="4305826"/>
          </a:xfrm>
          <a:custGeom>
            <a:avLst/>
            <a:gdLst/>
            <a:ahLst/>
            <a:cxnLst/>
            <a:rect l="l" t="t" r="r" b="b"/>
            <a:pathLst>
              <a:path w="8111372" h="4305826">
                <a:moveTo>
                  <a:pt x="0" y="4305826"/>
                </a:moveTo>
                <a:lnTo>
                  <a:pt x="0" y="0"/>
                </a:lnTo>
                <a:lnTo>
                  <a:pt x="8111372" y="0"/>
                </a:lnTo>
                <a:lnTo>
                  <a:pt x="8111372" y="4305826"/>
                </a:lnTo>
                <a:lnTo>
                  <a:pt x="0" y="4305826"/>
                </a:lnTo>
                <a:close/>
              </a:path>
            </a:pathLst>
          </a:custGeom>
          <a:blipFill>
            <a:blip r:embed="rId2"/>
            <a:stretch>
              <a:fillRect t="-7823" b="-17878"/>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grpSp>
        <p:nvGrpSpPr>
          <p:cNvPr id="4" name="Group 4"/>
          <p:cNvGrpSpPr/>
          <p:nvPr/>
        </p:nvGrpSpPr>
        <p:grpSpPr>
          <a:xfrm>
            <a:off x="6644287" y="4164043"/>
            <a:ext cx="7635049" cy="2512231"/>
            <a:chOff x="0" y="0"/>
            <a:chExt cx="10180065" cy="3349642"/>
          </a:xfrm>
        </p:grpSpPr>
        <p:sp>
          <p:nvSpPr>
            <p:cNvPr id="5" name="TextBox 5"/>
            <p:cNvSpPr txBox="1"/>
            <p:nvPr/>
          </p:nvSpPr>
          <p:spPr>
            <a:xfrm>
              <a:off x="0" y="2770946"/>
              <a:ext cx="10180065" cy="578696"/>
            </a:xfrm>
            <a:prstGeom prst="rect">
              <a:avLst/>
            </a:prstGeom>
          </p:spPr>
          <p:txBody>
            <a:bodyPr lIns="0" tIns="0" rIns="0" bIns="0" rtlCol="0" anchor="t">
              <a:spAutoFit/>
            </a:bodyPr>
            <a:lstStyle/>
            <a:p>
              <a:pPr marL="0" lvl="0" indent="0" algn="l">
                <a:lnSpc>
                  <a:spcPts val="3640"/>
                </a:lnSpc>
                <a:spcBef>
                  <a:spcPct val="0"/>
                </a:spcBef>
              </a:pPr>
              <a:endParaRPr/>
            </a:p>
          </p:txBody>
        </p:sp>
        <p:sp>
          <p:nvSpPr>
            <p:cNvPr id="6" name="TextBox 6"/>
            <p:cNvSpPr txBox="1"/>
            <p:nvPr/>
          </p:nvSpPr>
          <p:spPr>
            <a:xfrm>
              <a:off x="0" y="-104775"/>
              <a:ext cx="10180065" cy="2297642"/>
            </a:xfrm>
            <a:prstGeom prst="rect">
              <a:avLst/>
            </a:prstGeom>
          </p:spPr>
          <p:txBody>
            <a:bodyPr lIns="0" tIns="0" rIns="0" bIns="0" rtlCol="0" anchor="t">
              <a:spAutoFit/>
            </a:bodyPr>
            <a:lstStyle/>
            <a:p>
              <a:pPr marL="0" lvl="0" indent="0" algn="l">
                <a:lnSpc>
                  <a:spcPts val="7000"/>
                </a:lnSpc>
              </a:pPr>
              <a:r>
                <a:rPr lang="en-US" sz="5000" b="1">
                  <a:solidFill>
                    <a:srgbClr val="2E3531"/>
                  </a:solidFill>
                  <a:latin typeface="Open Sans Bold"/>
                  <a:ea typeface="Open Sans Bold"/>
                  <a:cs typeface="Open Sans Bold"/>
                  <a:sym typeface="Open Sans Bold"/>
                </a:rPr>
                <a:t>TỔ CHỨC CÁC CUỘC HỌP HIỆU QUẢ</a:t>
              </a:r>
            </a:p>
          </p:txBody>
        </p:sp>
      </p:grpSp>
      <p:sp>
        <p:nvSpPr>
          <p:cNvPr id="7" name="TextBox 7"/>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02</a:t>
            </a:r>
          </a:p>
        </p:txBody>
      </p:sp>
      <p:sp>
        <p:nvSpPr>
          <p:cNvPr id="8" name="TextBox 8"/>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16120" y="3038326"/>
            <a:ext cx="7443180" cy="3143250"/>
          </a:xfrm>
          <a:prstGeom prst="rect">
            <a:avLst/>
          </a:prstGeom>
        </p:spPr>
        <p:txBody>
          <a:bodyPr lIns="0" tIns="0" rIns="0" bIns="0" rtlCol="0" anchor="t">
            <a:spAutoFit/>
          </a:bodyPr>
          <a:lstStyle/>
          <a:p>
            <a:pPr algn="r">
              <a:lnSpc>
                <a:spcPts val="8280"/>
              </a:lnSpc>
            </a:pPr>
            <a:r>
              <a:rPr lang="en-US" sz="6900" b="1">
                <a:solidFill>
                  <a:srgbClr val="000000"/>
                </a:solidFill>
                <a:latin typeface="Open Sans Bold"/>
                <a:ea typeface="Open Sans Bold"/>
                <a:cs typeface="Open Sans Bold"/>
                <a:sym typeface="Open Sans Bold"/>
              </a:rPr>
              <a:t>Tổ chức</a:t>
            </a:r>
          </a:p>
          <a:p>
            <a:pPr algn="r">
              <a:lnSpc>
                <a:spcPts val="8280"/>
              </a:lnSpc>
            </a:pPr>
            <a:r>
              <a:rPr lang="en-US" sz="6900" b="1">
                <a:solidFill>
                  <a:srgbClr val="000000"/>
                </a:solidFill>
                <a:latin typeface="Open Sans Bold"/>
                <a:ea typeface="Open Sans Bold"/>
                <a:cs typeface="Open Sans Bold"/>
                <a:sym typeface="Open Sans Bold"/>
              </a:rPr>
              <a:t>cuộc họp</a:t>
            </a:r>
          </a:p>
          <a:p>
            <a:pPr algn="r">
              <a:lnSpc>
                <a:spcPts val="8280"/>
              </a:lnSpc>
            </a:pPr>
            <a:r>
              <a:rPr lang="en-US" sz="6900" b="1">
                <a:solidFill>
                  <a:srgbClr val="000000"/>
                </a:solidFill>
                <a:latin typeface="Open Sans Bold"/>
                <a:ea typeface="Open Sans Bold"/>
                <a:cs typeface="Open Sans Bold"/>
                <a:sym typeface="Open Sans Bold"/>
              </a:rPr>
              <a:t>hiệu quả</a:t>
            </a:r>
          </a:p>
        </p:txBody>
      </p:sp>
      <p:sp>
        <p:nvSpPr>
          <p:cNvPr id="3" name="AutoShape 3"/>
          <p:cNvSpPr/>
          <p:nvPr/>
        </p:nvSpPr>
        <p:spPr>
          <a:xfrm>
            <a:off x="0" y="0"/>
            <a:ext cx="1616484" cy="10287000"/>
          </a:xfrm>
          <a:prstGeom prst="rect">
            <a:avLst/>
          </a:prstGeom>
          <a:solidFill>
            <a:srgbClr val="000000">
              <a:alpha val="4706"/>
            </a:srgbClr>
          </a:solidFill>
        </p:spPr>
        <p:txBody>
          <a:bodyPr/>
          <a:lstStyle/>
          <a:p>
            <a:endParaRPr lang="en-US"/>
          </a:p>
        </p:txBody>
      </p:sp>
      <p:sp>
        <p:nvSpPr>
          <p:cNvPr id="4" name="AutoShape 4"/>
          <p:cNvSpPr/>
          <p:nvPr/>
        </p:nvSpPr>
        <p:spPr>
          <a:xfrm>
            <a:off x="1028700" y="1649147"/>
            <a:ext cx="1175568" cy="137659"/>
          </a:xfrm>
          <a:prstGeom prst="rect">
            <a:avLst/>
          </a:prstGeom>
          <a:solidFill>
            <a:srgbClr val="000000"/>
          </a:solidFill>
        </p:spPr>
        <p:txBody>
          <a:bodyPr/>
          <a:lstStyle/>
          <a:p>
            <a:endParaRPr lang="en-US"/>
          </a:p>
        </p:txBody>
      </p:sp>
      <p:sp>
        <p:nvSpPr>
          <p:cNvPr id="5" name="TextBox 5"/>
          <p:cNvSpPr txBox="1"/>
          <p:nvPr/>
        </p:nvSpPr>
        <p:spPr>
          <a:xfrm>
            <a:off x="3299645" y="1165526"/>
            <a:ext cx="7034907" cy="1047750"/>
          </a:xfrm>
          <a:prstGeom prst="rect">
            <a:avLst/>
          </a:prstGeom>
        </p:spPr>
        <p:txBody>
          <a:bodyPr lIns="0" tIns="0" rIns="0" bIns="0" rtlCol="0" anchor="t">
            <a:spAutoFit/>
          </a:bodyPr>
          <a:lstStyle/>
          <a:p>
            <a:pPr algn="l">
              <a:lnSpc>
                <a:spcPts val="4200"/>
              </a:lnSpc>
            </a:pPr>
            <a:r>
              <a:rPr lang="en-US" sz="3000" b="1">
                <a:solidFill>
                  <a:srgbClr val="000000"/>
                </a:solidFill>
                <a:latin typeface="Open Sans Bold"/>
                <a:ea typeface="Open Sans Bold"/>
                <a:cs typeface="Open Sans Bold"/>
                <a:sym typeface="Open Sans Bold"/>
              </a:rPr>
              <a:t>Xác định xem có thể tránh cuộc họp không</a:t>
            </a:r>
          </a:p>
        </p:txBody>
      </p:sp>
      <p:sp>
        <p:nvSpPr>
          <p:cNvPr id="6" name="TextBox 6"/>
          <p:cNvSpPr txBox="1"/>
          <p:nvPr/>
        </p:nvSpPr>
        <p:spPr>
          <a:xfrm>
            <a:off x="3299645" y="3380379"/>
            <a:ext cx="7034907" cy="10477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Xác định mục đích và kết quả dự kiến của cuộc họp</a:t>
            </a:r>
          </a:p>
        </p:txBody>
      </p:sp>
      <p:sp>
        <p:nvSpPr>
          <p:cNvPr id="7" name="TextBox 7"/>
          <p:cNvSpPr txBox="1"/>
          <p:nvPr/>
        </p:nvSpPr>
        <p:spPr>
          <a:xfrm>
            <a:off x="3299645" y="5999591"/>
            <a:ext cx="7034907" cy="5143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Xác định ai nên tham dự cuộc họp</a:t>
            </a:r>
          </a:p>
        </p:txBody>
      </p:sp>
      <p:sp>
        <p:nvSpPr>
          <p:cNvPr id="8" name="TextBox 8"/>
          <p:cNvSpPr txBox="1"/>
          <p:nvPr/>
        </p:nvSpPr>
        <p:spPr>
          <a:xfrm>
            <a:off x="3299645" y="8016574"/>
            <a:ext cx="7034907" cy="10477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Cung cấp chương trình nghị sự cho người tham gia trước cuộc họp</a:t>
            </a:r>
          </a:p>
        </p:txBody>
      </p:sp>
      <p:sp>
        <p:nvSpPr>
          <p:cNvPr id="9" name="AutoShape 9"/>
          <p:cNvSpPr/>
          <p:nvPr/>
        </p:nvSpPr>
        <p:spPr>
          <a:xfrm>
            <a:off x="1028700" y="3932829"/>
            <a:ext cx="1175568" cy="137659"/>
          </a:xfrm>
          <a:prstGeom prst="rect">
            <a:avLst/>
          </a:prstGeom>
          <a:solidFill>
            <a:srgbClr val="000000"/>
          </a:solidFill>
        </p:spPr>
        <p:txBody>
          <a:bodyPr/>
          <a:lstStyle/>
          <a:p>
            <a:endParaRPr lang="en-US"/>
          </a:p>
        </p:txBody>
      </p:sp>
      <p:sp>
        <p:nvSpPr>
          <p:cNvPr id="10" name="AutoShape 10"/>
          <p:cNvSpPr/>
          <p:nvPr/>
        </p:nvSpPr>
        <p:spPr>
          <a:xfrm>
            <a:off x="1028700" y="6216512"/>
            <a:ext cx="1175568" cy="137659"/>
          </a:xfrm>
          <a:prstGeom prst="rect">
            <a:avLst/>
          </a:prstGeom>
          <a:solidFill>
            <a:srgbClr val="000000"/>
          </a:solidFill>
        </p:spPr>
        <p:txBody>
          <a:bodyPr/>
          <a:lstStyle/>
          <a:p>
            <a:endParaRPr lang="en-US"/>
          </a:p>
        </p:txBody>
      </p:sp>
      <p:sp>
        <p:nvSpPr>
          <p:cNvPr id="11" name="AutoShape 11"/>
          <p:cNvSpPr/>
          <p:nvPr/>
        </p:nvSpPr>
        <p:spPr>
          <a:xfrm>
            <a:off x="1028700" y="8500194"/>
            <a:ext cx="1175568" cy="137659"/>
          </a:xfrm>
          <a:prstGeom prst="rect">
            <a:avLst/>
          </a:prstGeom>
          <a:solidFill>
            <a:srgbClr val="000000"/>
          </a:solidFill>
        </p:spPr>
        <p:txBody>
          <a:bodyPr/>
          <a:lstStyle/>
          <a:p>
            <a:endParaRPr lang="en-US"/>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16120" y="3038326"/>
            <a:ext cx="7443180" cy="3143250"/>
          </a:xfrm>
          <a:prstGeom prst="rect">
            <a:avLst/>
          </a:prstGeom>
        </p:spPr>
        <p:txBody>
          <a:bodyPr lIns="0" tIns="0" rIns="0" bIns="0" rtlCol="0" anchor="t">
            <a:spAutoFit/>
          </a:bodyPr>
          <a:lstStyle/>
          <a:p>
            <a:pPr algn="r">
              <a:lnSpc>
                <a:spcPts val="8280"/>
              </a:lnSpc>
            </a:pPr>
            <a:r>
              <a:rPr lang="en-US" sz="6900" b="1">
                <a:solidFill>
                  <a:srgbClr val="000000"/>
                </a:solidFill>
                <a:latin typeface="Open Sans Bold"/>
                <a:ea typeface="Open Sans Bold"/>
                <a:cs typeface="Open Sans Bold"/>
                <a:sym typeface="Open Sans Bold"/>
              </a:rPr>
              <a:t>Tổ chức</a:t>
            </a:r>
          </a:p>
          <a:p>
            <a:pPr algn="r">
              <a:lnSpc>
                <a:spcPts val="8280"/>
              </a:lnSpc>
            </a:pPr>
            <a:r>
              <a:rPr lang="en-US" sz="6900" b="1">
                <a:solidFill>
                  <a:srgbClr val="000000"/>
                </a:solidFill>
                <a:latin typeface="Open Sans Bold"/>
                <a:ea typeface="Open Sans Bold"/>
                <a:cs typeface="Open Sans Bold"/>
                <a:sym typeface="Open Sans Bold"/>
              </a:rPr>
              <a:t>cuộc họp</a:t>
            </a:r>
          </a:p>
          <a:p>
            <a:pPr algn="r">
              <a:lnSpc>
                <a:spcPts val="8280"/>
              </a:lnSpc>
            </a:pPr>
            <a:r>
              <a:rPr lang="en-US" sz="6900" b="1">
                <a:solidFill>
                  <a:srgbClr val="000000"/>
                </a:solidFill>
                <a:latin typeface="Open Sans Bold"/>
                <a:ea typeface="Open Sans Bold"/>
                <a:cs typeface="Open Sans Bold"/>
                <a:sym typeface="Open Sans Bold"/>
              </a:rPr>
              <a:t>hiệu quả</a:t>
            </a:r>
          </a:p>
        </p:txBody>
      </p:sp>
      <p:sp>
        <p:nvSpPr>
          <p:cNvPr id="3" name="AutoShape 3"/>
          <p:cNvSpPr/>
          <p:nvPr/>
        </p:nvSpPr>
        <p:spPr>
          <a:xfrm>
            <a:off x="0" y="0"/>
            <a:ext cx="1616484" cy="10287000"/>
          </a:xfrm>
          <a:prstGeom prst="rect">
            <a:avLst/>
          </a:prstGeom>
          <a:solidFill>
            <a:srgbClr val="000000">
              <a:alpha val="4706"/>
            </a:srgbClr>
          </a:solidFill>
        </p:spPr>
        <p:txBody>
          <a:bodyPr/>
          <a:lstStyle/>
          <a:p>
            <a:endParaRPr lang="en-US"/>
          </a:p>
        </p:txBody>
      </p:sp>
      <p:sp>
        <p:nvSpPr>
          <p:cNvPr id="4" name="AutoShape 4"/>
          <p:cNvSpPr/>
          <p:nvPr/>
        </p:nvSpPr>
        <p:spPr>
          <a:xfrm>
            <a:off x="1028700" y="1649147"/>
            <a:ext cx="1175568" cy="137659"/>
          </a:xfrm>
          <a:prstGeom prst="rect">
            <a:avLst/>
          </a:prstGeom>
          <a:solidFill>
            <a:srgbClr val="000000"/>
          </a:solidFill>
        </p:spPr>
        <p:txBody>
          <a:bodyPr/>
          <a:lstStyle/>
          <a:p>
            <a:endParaRPr lang="en-US"/>
          </a:p>
        </p:txBody>
      </p:sp>
      <p:sp>
        <p:nvSpPr>
          <p:cNvPr id="5" name="TextBox 5"/>
          <p:cNvSpPr txBox="1"/>
          <p:nvPr/>
        </p:nvSpPr>
        <p:spPr>
          <a:xfrm>
            <a:off x="3299645" y="1165526"/>
            <a:ext cx="7034907" cy="1047750"/>
          </a:xfrm>
          <a:prstGeom prst="rect">
            <a:avLst/>
          </a:prstGeom>
        </p:spPr>
        <p:txBody>
          <a:bodyPr lIns="0" tIns="0" rIns="0" bIns="0" rtlCol="0" anchor="t">
            <a:spAutoFit/>
          </a:bodyPr>
          <a:lstStyle/>
          <a:p>
            <a:pPr algn="l">
              <a:lnSpc>
                <a:spcPts val="4200"/>
              </a:lnSpc>
            </a:pPr>
            <a:r>
              <a:rPr lang="en-US" sz="3000" b="1">
                <a:solidFill>
                  <a:srgbClr val="000000"/>
                </a:solidFill>
                <a:latin typeface="Open Sans Bold"/>
                <a:ea typeface="Open Sans Bold"/>
                <a:cs typeface="Open Sans Bold"/>
                <a:sym typeface="Open Sans Bold"/>
              </a:rPr>
              <a:t>Chuẩn bị tài liệu và phương tiện trực quan, và sắp xếp hậu cần trước</a:t>
            </a:r>
          </a:p>
        </p:txBody>
      </p:sp>
      <p:sp>
        <p:nvSpPr>
          <p:cNvPr id="6" name="TextBox 6"/>
          <p:cNvSpPr txBox="1"/>
          <p:nvPr/>
        </p:nvSpPr>
        <p:spPr>
          <a:xfrm>
            <a:off x="3299645" y="3380379"/>
            <a:ext cx="7034907" cy="10477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Tổ chức cuộc họp một cách chuyên nghiệp</a:t>
            </a:r>
          </a:p>
        </p:txBody>
      </p:sp>
      <p:sp>
        <p:nvSpPr>
          <p:cNvPr id="7" name="TextBox 7"/>
          <p:cNvSpPr txBox="1"/>
          <p:nvPr/>
        </p:nvSpPr>
        <p:spPr>
          <a:xfrm>
            <a:off x="3299645" y="5732891"/>
            <a:ext cx="7034907" cy="10477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Đặt ra các quy tắc cơ bản cho cuộc họp</a:t>
            </a:r>
          </a:p>
        </p:txBody>
      </p:sp>
      <p:sp>
        <p:nvSpPr>
          <p:cNvPr id="8" name="TextBox 8"/>
          <p:cNvSpPr txBox="1"/>
          <p:nvPr/>
        </p:nvSpPr>
        <p:spPr>
          <a:xfrm>
            <a:off x="3299645" y="8283274"/>
            <a:ext cx="7034907" cy="514350"/>
          </a:xfrm>
          <a:prstGeom prst="rect">
            <a:avLst/>
          </a:prstGeom>
        </p:spPr>
        <p:txBody>
          <a:bodyPr lIns="0" tIns="0" rIns="0" bIns="0" rtlCol="0" anchor="t">
            <a:spAutoFit/>
          </a:bodyPr>
          <a:lstStyle/>
          <a:p>
            <a:pPr algn="just">
              <a:lnSpc>
                <a:spcPts val="4200"/>
              </a:lnSpc>
            </a:pPr>
            <a:r>
              <a:rPr lang="en-US" sz="3000" b="1">
                <a:solidFill>
                  <a:srgbClr val="000000"/>
                </a:solidFill>
                <a:latin typeface="Open Sans Bold"/>
                <a:ea typeface="Open Sans Bold"/>
                <a:cs typeface="Open Sans Bold"/>
                <a:sym typeface="Open Sans Bold"/>
              </a:rPr>
              <a:t>Xây dựng mối quan hệ</a:t>
            </a:r>
          </a:p>
        </p:txBody>
      </p:sp>
      <p:sp>
        <p:nvSpPr>
          <p:cNvPr id="9" name="AutoShape 9"/>
          <p:cNvSpPr/>
          <p:nvPr/>
        </p:nvSpPr>
        <p:spPr>
          <a:xfrm>
            <a:off x="1028700" y="3932829"/>
            <a:ext cx="1175568" cy="137659"/>
          </a:xfrm>
          <a:prstGeom prst="rect">
            <a:avLst/>
          </a:prstGeom>
          <a:solidFill>
            <a:srgbClr val="000000"/>
          </a:solidFill>
        </p:spPr>
        <p:txBody>
          <a:bodyPr/>
          <a:lstStyle/>
          <a:p>
            <a:endParaRPr lang="en-US"/>
          </a:p>
        </p:txBody>
      </p:sp>
      <p:sp>
        <p:nvSpPr>
          <p:cNvPr id="10" name="AutoShape 10"/>
          <p:cNvSpPr/>
          <p:nvPr/>
        </p:nvSpPr>
        <p:spPr>
          <a:xfrm>
            <a:off x="1028700" y="6216512"/>
            <a:ext cx="1175568" cy="137659"/>
          </a:xfrm>
          <a:prstGeom prst="rect">
            <a:avLst/>
          </a:prstGeom>
          <a:solidFill>
            <a:srgbClr val="000000"/>
          </a:solidFill>
        </p:spPr>
        <p:txBody>
          <a:bodyPr/>
          <a:lstStyle/>
          <a:p>
            <a:endParaRPr lang="en-US"/>
          </a:p>
        </p:txBody>
      </p:sp>
      <p:sp>
        <p:nvSpPr>
          <p:cNvPr id="11" name="AutoShape 11"/>
          <p:cNvSpPr/>
          <p:nvPr/>
        </p:nvSpPr>
        <p:spPr>
          <a:xfrm>
            <a:off x="1028700" y="8500194"/>
            <a:ext cx="1175568" cy="137659"/>
          </a:xfrm>
          <a:prstGeom prst="rect">
            <a:avLst/>
          </a:prstGeom>
          <a:solidFill>
            <a:srgbClr val="000000"/>
          </a:solidFill>
        </p:spPr>
        <p:txBody>
          <a:bodyPr/>
          <a:lstStyle/>
          <a:p>
            <a:endParaRPr lang="en-US"/>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91109" r="-91109"/>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TextBox 4"/>
          <p:cNvSpPr txBox="1"/>
          <p:nvPr/>
        </p:nvSpPr>
        <p:spPr>
          <a:xfrm>
            <a:off x="6644287" y="3770519"/>
            <a:ext cx="8968748" cy="3521075"/>
          </a:xfrm>
          <a:prstGeom prst="rect">
            <a:avLst/>
          </a:prstGeom>
        </p:spPr>
        <p:txBody>
          <a:bodyPr lIns="0" tIns="0" rIns="0" bIns="0" rtlCol="0" anchor="t">
            <a:spAutoFit/>
          </a:bodyPr>
          <a:lstStyle/>
          <a:p>
            <a:pPr marL="0" lvl="0" indent="0" algn="just">
              <a:lnSpc>
                <a:spcPts val="7000"/>
              </a:lnSpc>
            </a:pPr>
            <a:r>
              <a:rPr lang="en-US" sz="5000" b="1">
                <a:solidFill>
                  <a:srgbClr val="2E3531"/>
                </a:solidFill>
                <a:latin typeface="Open Sans Bold"/>
                <a:ea typeface="Open Sans Bold"/>
                <a:cs typeface="Open Sans Bold"/>
                <a:sym typeface="Open Sans Bold"/>
              </a:rPr>
              <a:t>SỬ DỤNG E-MAIL, TIN NHẮN TỨC THỜI, TIN NHẮN VĂN BẢN VÀ CÔNG CỤ HỢP TÁC MỘT CÁCH HIỆU QUẢ</a:t>
            </a:r>
          </a:p>
        </p:txBody>
      </p:sp>
      <p:sp>
        <p:nvSpPr>
          <p:cNvPr id="5" name="TextBox 5"/>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03</a:t>
            </a:r>
          </a:p>
        </p:txBody>
      </p:sp>
      <p:sp>
        <p:nvSpPr>
          <p:cNvPr id="6" name="TextBox 6"/>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16484" cy="10287000"/>
          </a:xfrm>
          <a:prstGeom prst="rect">
            <a:avLst/>
          </a:prstGeom>
          <a:solidFill>
            <a:srgbClr val="000000">
              <a:alpha val="4706"/>
            </a:srgbClr>
          </a:solidFill>
        </p:spPr>
        <p:txBody>
          <a:bodyPr/>
          <a:lstStyle/>
          <a:p>
            <a:endParaRPr lang="en-US"/>
          </a:p>
        </p:txBody>
      </p:sp>
      <p:sp>
        <p:nvSpPr>
          <p:cNvPr id="3" name="AutoShape 3"/>
          <p:cNvSpPr/>
          <p:nvPr/>
        </p:nvSpPr>
        <p:spPr>
          <a:xfrm>
            <a:off x="1028700" y="1649147"/>
            <a:ext cx="1175568" cy="137659"/>
          </a:xfrm>
          <a:prstGeom prst="rect">
            <a:avLst/>
          </a:prstGeom>
          <a:solidFill>
            <a:srgbClr val="000000"/>
          </a:solidFill>
        </p:spPr>
        <p:txBody>
          <a:bodyPr/>
          <a:lstStyle/>
          <a:p>
            <a:endParaRPr lang="en-US"/>
          </a:p>
        </p:txBody>
      </p:sp>
      <p:sp>
        <p:nvSpPr>
          <p:cNvPr id="4" name="AutoShape 4"/>
          <p:cNvSpPr/>
          <p:nvPr/>
        </p:nvSpPr>
        <p:spPr>
          <a:xfrm>
            <a:off x="1028700" y="3932829"/>
            <a:ext cx="1175568" cy="137659"/>
          </a:xfrm>
          <a:prstGeom prst="rect">
            <a:avLst/>
          </a:prstGeom>
          <a:solidFill>
            <a:srgbClr val="000000"/>
          </a:solidFill>
        </p:spPr>
        <p:txBody>
          <a:bodyPr/>
          <a:lstStyle/>
          <a:p>
            <a:endParaRPr lang="en-US"/>
          </a:p>
        </p:txBody>
      </p:sp>
      <p:sp>
        <p:nvSpPr>
          <p:cNvPr id="5" name="AutoShape 5"/>
          <p:cNvSpPr/>
          <p:nvPr/>
        </p:nvSpPr>
        <p:spPr>
          <a:xfrm>
            <a:off x="1028700" y="6216512"/>
            <a:ext cx="1175568" cy="137659"/>
          </a:xfrm>
          <a:prstGeom prst="rect">
            <a:avLst/>
          </a:prstGeom>
          <a:solidFill>
            <a:srgbClr val="000000"/>
          </a:solidFill>
        </p:spPr>
        <p:txBody>
          <a:bodyPr/>
          <a:lstStyle/>
          <a:p>
            <a:endParaRPr lang="en-US"/>
          </a:p>
        </p:txBody>
      </p:sp>
      <p:sp>
        <p:nvSpPr>
          <p:cNvPr id="6" name="AutoShape 6"/>
          <p:cNvSpPr/>
          <p:nvPr/>
        </p:nvSpPr>
        <p:spPr>
          <a:xfrm>
            <a:off x="1028700" y="8500194"/>
            <a:ext cx="1175568" cy="137659"/>
          </a:xfrm>
          <a:prstGeom prst="rect">
            <a:avLst/>
          </a:prstGeom>
          <a:solidFill>
            <a:srgbClr val="000000"/>
          </a:solidFill>
        </p:spPr>
        <p:txBody>
          <a:bodyPr/>
          <a:lstStyle/>
          <a:p>
            <a:endParaRPr lang="en-US"/>
          </a:p>
        </p:txBody>
      </p:sp>
      <p:sp>
        <p:nvSpPr>
          <p:cNvPr id="7" name="Freeform 7"/>
          <p:cNvSpPr/>
          <p:nvPr/>
        </p:nvSpPr>
        <p:spPr>
          <a:xfrm>
            <a:off x="16148277" y="8500194"/>
            <a:ext cx="1293329" cy="922111"/>
          </a:xfrm>
          <a:custGeom>
            <a:avLst/>
            <a:gdLst/>
            <a:ahLst/>
            <a:cxnLst/>
            <a:rect l="l" t="t" r="r" b="b"/>
            <a:pathLst>
              <a:path w="1293329" h="922111">
                <a:moveTo>
                  <a:pt x="0" y="0"/>
                </a:moveTo>
                <a:lnTo>
                  <a:pt x="1293329" y="0"/>
                </a:lnTo>
                <a:lnTo>
                  <a:pt x="1293329" y="922112"/>
                </a:lnTo>
                <a:lnTo>
                  <a:pt x="0" y="922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3161584" y="3228975"/>
            <a:ext cx="4280021" cy="2295525"/>
          </a:xfrm>
          <a:prstGeom prst="rect">
            <a:avLst/>
          </a:prstGeom>
        </p:spPr>
        <p:txBody>
          <a:bodyPr lIns="0" tIns="0" rIns="0" bIns="0" rtlCol="0" anchor="t">
            <a:spAutoFit/>
          </a:bodyPr>
          <a:lstStyle/>
          <a:p>
            <a:pPr algn="r">
              <a:lnSpc>
                <a:spcPts val="6000"/>
              </a:lnSpc>
            </a:pPr>
            <a:r>
              <a:rPr lang="en-US" sz="5000" b="1">
                <a:solidFill>
                  <a:srgbClr val="000000"/>
                </a:solidFill>
                <a:latin typeface="Open Sans Bold"/>
                <a:ea typeface="Open Sans Bold"/>
                <a:cs typeface="Open Sans Bold"/>
                <a:sym typeface="Open Sans Bold"/>
              </a:rPr>
              <a:t>SỬ DỤNG </a:t>
            </a:r>
          </a:p>
          <a:p>
            <a:pPr algn="r">
              <a:lnSpc>
                <a:spcPts val="6000"/>
              </a:lnSpc>
            </a:pPr>
            <a:r>
              <a:rPr lang="en-US" sz="5000" b="1">
                <a:solidFill>
                  <a:srgbClr val="000000"/>
                </a:solidFill>
                <a:latin typeface="Open Sans Bold"/>
                <a:ea typeface="Open Sans Bold"/>
                <a:cs typeface="Open Sans Bold"/>
                <a:sym typeface="Open Sans Bold"/>
              </a:rPr>
              <a:t>E-MAIL, </a:t>
            </a:r>
          </a:p>
          <a:p>
            <a:pPr algn="r">
              <a:lnSpc>
                <a:spcPts val="6000"/>
              </a:lnSpc>
            </a:pPr>
            <a:r>
              <a:rPr lang="en-US" sz="5000" b="1">
                <a:solidFill>
                  <a:srgbClr val="000000"/>
                </a:solidFill>
                <a:latin typeface="Open Sans Bold"/>
                <a:ea typeface="Open Sans Bold"/>
                <a:cs typeface="Open Sans Bold"/>
                <a:sym typeface="Open Sans Bold"/>
              </a:rPr>
              <a:t>TIN NHẮN </a:t>
            </a:r>
          </a:p>
        </p:txBody>
      </p:sp>
      <p:grpSp>
        <p:nvGrpSpPr>
          <p:cNvPr id="9" name="Group 9"/>
          <p:cNvGrpSpPr/>
          <p:nvPr/>
        </p:nvGrpSpPr>
        <p:grpSpPr>
          <a:xfrm>
            <a:off x="3155533" y="784927"/>
            <a:ext cx="8463001" cy="1866098"/>
            <a:chOff x="0" y="0"/>
            <a:chExt cx="11284001" cy="2488130"/>
          </a:xfrm>
        </p:grpSpPr>
        <p:sp>
          <p:nvSpPr>
            <p:cNvPr id="10" name="TextBox 10"/>
            <p:cNvSpPr txBox="1"/>
            <p:nvPr/>
          </p:nvSpPr>
          <p:spPr>
            <a:xfrm>
              <a:off x="0" y="854910"/>
              <a:ext cx="11284001" cy="16332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Đảm bảo rằng email, tin nhắn tức thời, nhắn tin hoặc công cụ hợp tác là phương tiện phù hợp cho những gì bạn muốn truyền đạt.</a:t>
              </a:r>
            </a:p>
          </p:txBody>
        </p:sp>
        <p:sp>
          <p:nvSpPr>
            <p:cNvPr id="11" name="TextBox 11"/>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Chọn phương tiện phù hợp</a:t>
              </a:r>
            </a:p>
          </p:txBody>
        </p:sp>
      </p:grpSp>
      <p:grpSp>
        <p:nvGrpSpPr>
          <p:cNvPr id="12" name="Group 12"/>
          <p:cNvGrpSpPr/>
          <p:nvPr/>
        </p:nvGrpSpPr>
        <p:grpSpPr>
          <a:xfrm>
            <a:off x="3155533" y="3487710"/>
            <a:ext cx="8463001" cy="1027898"/>
            <a:chOff x="0" y="0"/>
            <a:chExt cx="11284001" cy="1370530"/>
          </a:xfrm>
        </p:grpSpPr>
        <p:sp>
          <p:nvSpPr>
            <p:cNvPr id="13" name="TextBox 13"/>
            <p:cNvSpPr txBox="1"/>
            <p:nvPr/>
          </p:nvSpPr>
          <p:spPr>
            <a:xfrm>
              <a:off x="0" y="854910"/>
              <a:ext cx="11284001" cy="515620"/>
            </a:xfrm>
            <a:prstGeom prst="rect">
              <a:avLst/>
            </a:prstGeom>
          </p:spPr>
          <p:txBody>
            <a:bodyPr lIns="0" tIns="0" rIns="0" bIns="0" rtlCol="0" anchor="t">
              <a:spAutoFit/>
            </a:bodyPr>
            <a:lstStyle/>
            <a:p>
              <a:pPr algn="l">
                <a:lnSpc>
                  <a:spcPts val="3359"/>
                </a:lnSpc>
              </a:pPr>
              <a:r>
                <a:rPr lang="en-US" sz="2399">
                  <a:solidFill>
                    <a:srgbClr val="000000"/>
                  </a:solidFill>
                  <a:latin typeface="Open Sans"/>
                  <a:ea typeface="Open Sans"/>
                  <a:cs typeface="Open Sans"/>
                  <a:sym typeface="Open Sans"/>
                </a:rPr>
                <a:t>Đảm bảo gửi thông tin đến đúng người.</a:t>
              </a:r>
            </a:p>
          </p:txBody>
        </p:sp>
        <p:sp>
          <p:nvSpPr>
            <p:cNvPr id="14" name="TextBox 14"/>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Gửi thông tin đến đúng người</a:t>
              </a:r>
            </a:p>
          </p:txBody>
        </p:sp>
      </p:grpSp>
      <p:grpSp>
        <p:nvGrpSpPr>
          <p:cNvPr id="15" name="Group 15"/>
          <p:cNvGrpSpPr/>
          <p:nvPr/>
        </p:nvGrpSpPr>
        <p:grpSpPr>
          <a:xfrm>
            <a:off x="3155533" y="5561842"/>
            <a:ext cx="8463001" cy="1446998"/>
            <a:chOff x="0" y="0"/>
            <a:chExt cx="11284001" cy="1929330"/>
          </a:xfrm>
        </p:grpSpPr>
        <p:sp>
          <p:nvSpPr>
            <p:cNvPr id="16" name="TextBox 16"/>
            <p:cNvSpPr txBox="1"/>
            <p:nvPr/>
          </p:nvSpPr>
          <p:spPr>
            <a:xfrm>
              <a:off x="0" y="854910"/>
              <a:ext cx="11284001"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Sử dụng tiêu đề có ý nghĩa và giới hạn nội dung email vào một chủ đề chính, và rõ ràng, ngắn gọn nhất có thể.</a:t>
              </a:r>
            </a:p>
          </p:txBody>
        </p:sp>
        <p:sp>
          <p:nvSpPr>
            <p:cNvPr id="17" name="TextBox 17"/>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Sử dụng tiêu đề có ý nghĩa</a:t>
              </a:r>
            </a:p>
          </p:txBody>
        </p:sp>
      </p:grpSp>
      <p:grpSp>
        <p:nvGrpSpPr>
          <p:cNvPr id="18" name="Group 18"/>
          <p:cNvGrpSpPr/>
          <p:nvPr/>
        </p:nvGrpSpPr>
        <p:grpSpPr>
          <a:xfrm>
            <a:off x="3155533" y="7845525"/>
            <a:ext cx="8463001" cy="1446998"/>
            <a:chOff x="0" y="0"/>
            <a:chExt cx="11284001" cy="1929330"/>
          </a:xfrm>
        </p:grpSpPr>
        <p:sp>
          <p:nvSpPr>
            <p:cNvPr id="19" name="TextBox 19"/>
            <p:cNvSpPr txBox="1"/>
            <p:nvPr/>
          </p:nvSpPr>
          <p:spPr>
            <a:xfrm>
              <a:off x="0" y="854910"/>
              <a:ext cx="11284001"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Đảm bảo ủy quyền đúng người để chia sẻ và chỉnh sửa tài liệu hợp tác của bạn.</a:t>
              </a:r>
            </a:p>
          </p:txBody>
        </p:sp>
        <p:sp>
          <p:nvSpPr>
            <p:cNvPr id="20" name="TextBox 20"/>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Ủy quyền đúng người</a:t>
              </a:r>
            </a:p>
          </p:txBody>
        </p:sp>
      </p:grpSp>
      <p:sp>
        <p:nvSpPr>
          <p:cNvPr id="21" name="TextBox 21"/>
          <p:cNvSpPr txBox="1"/>
          <p:nvPr/>
        </p:nvSpPr>
        <p:spPr>
          <a:xfrm>
            <a:off x="14135019" y="623002"/>
            <a:ext cx="3124281" cy="1524010"/>
          </a:xfrm>
          <a:prstGeom prst="rect">
            <a:avLst/>
          </a:prstGeom>
        </p:spPr>
        <p:txBody>
          <a:bodyPr lIns="0" tIns="0" rIns="0" bIns="0" rtlCol="0" anchor="t">
            <a:spAutoFit/>
          </a:bodyPr>
          <a:lstStyle/>
          <a:p>
            <a:pPr marL="0" lvl="0" indent="0" algn="r">
              <a:lnSpc>
                <a:spcPts val="12599"/>
              </a:lnSpc>
            </a:pPr>
            <a:r>
              <a:rPr lang="en-US" sz="8999" b="1">
                <a:solidFill>
                  <a:srgbClr val="2E3531"/>
                </a:solidFill>
                <a:latin typeface="Open Sans Bold"/>
                <a:ea typeface="Open Sans Bold"/>
                <a:cs typeface="Open Sans Bold"/>
                <a:sym typeface="Open Sans Bold"/>
              </a:rPr>
              <a:t>03.1</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090220" y="1028700"/>
            <a:ext cx="4522586" cy="8229600"/>
          </a:xfrm>
          <a:prstGeom prst="rect">
            <a:avLst/>
          </a:prstGeom>
          <a:solidFill>
            <a:srgbClr val="000000">
              <a:alpha val="4706"/>
            </a:srgbClr>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362" b="-12362"/>
            </a:stretch>
          </a:blipFill>
        </p:spPr>
        <p:txBody>
          <a:bodyPr/>
          <a:lstStyle/>
          <a:p>
            <a:endParaRPr lang="en-US"/>
          </a:p>
        </p:txBody>
      </p:sp>
      <p:sp>
        <p:nvSpPr>
          <p:cNvPr id="4" name="AutoShape 4"/>
          <p:cNvSpPr/>
          <p:nvPr/>
        </p:nvSpPr>
        <p:spPr>
          <a:xfrm>
            <a:off x="1028700" y="1068495"/>
            <a:ext cx="1175568" cy="137659"/>
          </a:xfrm>
          <a:prstGeom prst="rect">
            <a:avLst/>
          </a:prstGeom>
          <a:solidFill>
            <a:srgbClr val="000000"/>
          </a:solidFill>
        </p:spPr>
        <p:txBody>
          <a:bodyPr/>
          <a:lstStyle/>
          <a:p>
            <a:endParaRPr lang="en-US"/>
          </a:p>
        </p:txBody>
      </p:sp>
      <p:sp>
        <p:nvSpPr>
          <p:cNvPr id="5" name="TextBox 5"/>
          <p:cNvSpPr txBox="1"/>
          <p:nvPr/>
        </p:nvSpPr>
        <p:spPr>
          <a:xfrm>
            <a:off x="1028700" y="1865134"/>
            <a:ext cx="7630374" cy="1885950"/>
          </a:xfrm>
          <a:prstGeom prst="rect">
            <a:avLst/>
          </a:prstGeom>
        </p:spPr>
        <p:txBody>
          <a:bodyPr lIns="0" tIns="0" rIns="0" bIns="0" rtlCol="0" anchor="t">
            <a:spAutoFit/>
          </a:bodyPr>
          <a:lstStyle/>
          <a:p>
            <a:pPr algn="l">
              <a:lnSpc>
                <a:spcPts val="7440"/>
              </a:lnSpc>
            </a:pPr>
            <a:r>
              <a:rPr lang="en-US" sz="6200" b="1">
                <a:solidFill>
                  <a:srgbClr val="000000"/>
                </a:solidFill>
                <a:latin typeface="Open Sans Bold"/>
                <a:ea typeface="Open Sans Bold"/>
                <a:cs typeface="Open Sans Bold"/>
                <a:sym typeface="Open Sans Bold"/>
              </a:rPr>
              <a:t>Đội phát triển phần mềm </a:t>
            </a:r>
          </a:p>
        </p:txBody>
      </p:sp>
      <p:sp>
        <p:nvSpPr>
          <p:cNvPr id="6" name="TextBox 6"/>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7" name="TextBox 7"/>
          <p:cNvSpPr txBox="1"/>
          <p:nvPr/>
        </p:nvSpPr>
        <p:spPr>
          <a:xfrm>
            <a:off x="1028700" y="4741079"/>
            <a:ext cx="7630374" cy="1996017"/>
          </a:xfrm>
          <a:prstGeom prst="rect">
            <a:avLst/>
          </a:prstGeom>
        </p:spPr>
        <p:txBody>
          <a:bodyPr lIns="0" tIns="0" rIns="0" bIns="0" rtlCol="0" anchor="t">
            <a:spAutoFit/>
          </a:bodyPr>
          <a:lstStyle/>
          <a:p>
            <a:pPr algn="l">
              <a:lnSpc>
                <a:spcPts val="3999"/>
              </a:lnSpc>
            </a:pPr>
            <a:r>
              <a:rPr lang="en-US" sz="2499" b="1">
                <a:solidFill>
                  <a:srgbClr val="2E3531"/>
                </a:solidFill>
                <a:latin typeface="Tex Gyre Bonum Bold"/>
                <a:ea typeface="Tex Gyre Bonum Bold"/>
                <a:cs typeface="Tex Gyre Bonum Bold"/>
                <a:sym typeface="Tex Gyre Bonum Bold"/>
              </a:rPr>
              <a:t>Dẫn đến: </a:t>
            </a:r>
          </a:p>
          <a:p>
            <a:pPr marL="539749" lvl="1" indent="-269875" algn="l">
              <a:lnSpc>
                <a:spcPts val="3999"/>
              </a:lnSpc>
              <a:buFont typeface="Arial"/>
              <a:buChar char="•"/>
            </a:pPr>
            <a:r>
              <a:rPr lang="en-US" sz="2499">
                <a:solidFill>
                  <a:srgbClr val="2E3531"/>
                </a:solidFill>
                <a:latin typeface="Tex Gyre Bonum"/>
                <a:ea typeface="Tex Gyre Bonum"/>
                <a:cs typeface="Tex Gyre Bonum"/>
                <a:sym typeface="Tex Gyre Bonum"/>
              </a:rPr>
              <a:t>Bộ phận test không tìm thấy lỗi đúng cách</a:t>
            </a:r>
          </a:p>
          <a:p>
            <a:pPr marL="539749" lvl="1" indent="-269875" algn="l">
              <a:lnSpc>
                <a:spcPts val="3999"/>
              </a:lnSpc>
              <a:buFont typeface="Arial"/>
              <a:buChar char="•"/>
            </a:pPr>
            <a:r>
              <a:rPr lang="en-US" sz="2499">
                <a:solidFill>
                  <a:srgbClr val="2E3531"/>
                </a:solidFill>
                <a:latin typeface="Tex Gyre Bonum"/>
                <a:ea typeface="Tex Gyre Bonum"/>
                <a:cs typeface="Tex Gyre Bonum"/>
                <a:sym typeface="Tex Gyre Bonum"/>
              </a:rPr>
              <a:t>Khách hàng không hài lòng do không báo trước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26633-03BC-A6BF-E82F-29762010371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2E8DFD2-18AA-ED71-F0A5-DAC2475DEEAF}"/>
              </a:ext>
            </a:extLst>
          </p:cNvPr>
          <p:cNvSpPr/>
          <p:nvPr/>
        </p:nvSpPr>
        <p:spPr>
          <a:xfrm>
            <a:off x="0" y="0"/>
            <a:ext cx="1616484" cy="10287000"/>
          </a:xfrm>
          <a:prstGeom prst="rect">
            <a:avLst/>
          </a:prstGeom>
          <a:solidFill>
            <a:srgbClr val="000000">
              <a:alpha val="4706"/>
            </a:srgbClr>
          </a:solidFill>
        </p:spPr>
        <p:txBody>
          <a:bodyPr/>
          <a:lstStyle/>
          <a:p>
            <a:endParaRPr lang="en-US"/>
          </a:p>
        </p:txBody>
      </p:sp>
      <p:sp>
        <p:nvSpPr>
          <p:cNvPr id="7" name="Freeform 7">
            <a:extLst>
              <a:ext uri="{FF2B5EF4-FFF2-40B4-BE49-F238E27FC236}">
                <a16:creationId xmlns:a16="http://schemas.microsoft.com/office/drawing/2014/main" id="{3F4B1038-C2EB-6CEE-35E0-01030C1AE59E}"/>
              </a:ext>
            </a:extLst>
          </p:cNvPr>
          <p:cNvSpPr/>
          <p:nvPr/>
        </p:nvSpPr>
        <p:spPr>
          <a:xfrm>
            <a:off x="16148277" y="8500194"/>
            <a:ext cx="1293329" cy="922111"/>
          </a:xfrm>
          <a:custGeom>
            <a:avLst/>
            <a:gdLst/>
            <a:ahLst/>
            <a:cxnLst/>
            <a:rect l="l" t="t" r="r" b="b"/>
            <a:pathLst>
              <a:path w="1293329" h="922111">
                <a:moveTo>
                  <a:pt x="0" y="0"/>
                </a:moveTo>
                <a:lnTo>
                  <a:pt x="1293329" y="0"/>
                </a:lnTo>
                <a:lnTo>
                  <a:pt x="1293329" y="922112"/>
                </a:lnTo>
                <a:lnTo>
                  <a:pt x="0" y="922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91DE725E-BD16-737C-6F22-F342BBE032E7}"/>
              </a:ext>
            </a:extLst>
          </p:cNvPr>
          <p:cNvSpPr txBox="1"/>
          <p:nvPr/>
        </p:nvSpPr>
        <p:spPr>
          <a:xfrm>
            <a:off x="13161584" y="3228975"/>
            <a:ext cx="4280021" cy="2295525"/>
          </a:xfrm>
          <a:prstGeom prst="rect">
            <a:avLst/>
          </a:prstGeom>
        </p:spPr>
        <p:txBody>
          <a:bodyPr lIns="0" tIns="0" rIns="0" bIns="0" rtlCol="0" anchor="t">
            <a:spAutoFit/>
          </a:bodyPr>
          <a:lstStyle/>
          <a:p>
            <a:pPr algn="r">
              <a:lnSpc>
                <a:spcPts val="6000"/>
              </a:lnSpc>
            </a:pPr>
            <a:r>
              <a:rPr lang="en-US" sz="5000" b="1">
                <a:solidFill>
                  <a:srgbClr val="000000"/>
                </a:solidFill>
                <a:latin typeface="Open Sans Bold"/>
                <a:ea typeface="Open Sans Bold"/>
                <a:cs typeface="Open Sans Bold"/>
                <a:sym typeface="Open Sans Bold"/>
              </a:rPr>
              <a:t>SỬ DỤNG </a:t>
            </a:r>
          </a:p>
          <a:p>
            <a:pPr algn="r">
              <a:lnSpc>
                <a:spcPts val="6000"/>
              </a:lnSpc>
            </a:pPr>
            <a:r>
              <a:rPr lang="en-US" sz="5000" b="1">
                <a:solidFill>
                  <a:srgbClr val="000000"/>
                </a:solidFill>
                <a:latin typeface="Open Sans Bold"/>
                <a:ea typeface="Open Sans Bold"/>
                <a:cs typeface="Open Sans Bold"/>
                <a:sym typeface="Open Sans Bold"/>
              </a:rPr>
              <a:t>E-MAIL, </a:t>
            </a:r>
          </a:p>
          <a:p>
            <a:pPr algn="r">
              <a:lnSpc>
                <a:spcPts val="6000"/>
              </a:lnSpc>
            </a:pPr>
            <a:r>
              <a:rPr lang="en-US" sz="5000" b="1">
                <a:solidFill>
                  <a:srgbClr val="000000"/>
                </a:solidFill>
                <a:latin typeface="Open Sans Bold"/>
                <a:ea typeface="Open Sans Bold"/>
                <a:cs typeface="Open Sans Bold"/>
                <a:sym typeface="Open Sans Bold"/>
              </a:rPr>
              <a:t>TIN NHẮN </a:t>
            </a:r>
          </a:p>
        </p:txBody>
      </p:sp>
      <p:sp>
        <p:nvSpPr>
          <p:cNvPr id="21" name="TextBox 21">
            <a:extLst>
              <a:ext uri="{FF2B5EF4-FFF2-40B4-BE49-F238E27FC236}">
                <a16:creationId xmlns:a16="http://schemas.microsoft.com/office/drawing/2014/main" id="{66475B1A-AEC0-69AD-6ADB-5915CFFD1348}"/>
              </a:ext>
            </a:extLst>
          </p:cNvPr>
          <p:cNvSpPr txBox="1"/>
          <p:nvPr/>
        </p:nvSpPr>
        <p:spPr>
          <a:xfrm>
            <a:off x="14135019" y="623002"/>
            <a:ext cx="3124281" cy="1524010"/>
          </a:xfrm>
          <a:prstGeom prst="rect">
            <a:avLst/>
          </a:prstGeom>
        </p:spPr>
        <p:txBody>
          <a:bodyPr lIns="0" tIns="0" rIns="0" bIns="0" rtlCol="0" anchor="t">
            <a:spAutoFit/>
          </a:bodyPr>
          <a:lstStyle/>
          <a:p>
            <a:pPr marL="0" lvl="0" indent="0" algn="r">
              <a:lnSpc>
                <a:spcPts val="12599"/>
              </a:lnSpc>
            </a:pPr>
            <a:r>
              <a:rPr lang="en-US" sz="8999" b="1">
                <a:solidFill>
                  <a:srgbClr val="2E3531"/>
                </a:solidFill>
                <a:latin typeface="Open Sans Bold"/>
                <a:ea typeface="Open Sans Bold"/>
                <a:cs typeface="Open Sans Bold"/>
                <a:sym typeface="Open Sans Bold"/>
              </a:rPr>
              <a:t>03.1</a:t>
            </a:r>
          </a:p>
        </p:txBody>
      </p:sp>
      <p:pic>
        <p:nvPicPr>
          <p:cNvPr id="23" name="Picture 22">
            <a:extLst>
              <a:ext uri="{FF2B5EF4-FFF2-40B4-BE49-F238E27FC236}">
                <a16:creationId xmlns:a16="http://schemas.microsoft.com/office/drawing/2014/main" id="{CB48D604-3EC4-4286-2434-31F3FFF82799}"/>
              </a:ext>
            </a:extLst>
          </p:cNvPr>
          <p:cNvPicPr>
            <a:picLocks noChangeAspect="1"/>
          </p:cNvPicPr>
          <p:nvPr/>
        </p:nvPicPr>
        <p:blipFill>
          <a:blip r:embed="rId4"/>
          <a:stretch>
            <a:fillRect/>
          </a:stretch>
        </p:blipFill>
        <p:spPr>
          <a:xfrm>
            <a:off x="2196041" y="253826"/>
            <a:ext cx="10972800" cy="9779348"/>
          </a:xfrm>
          <a:prstGeom prst="rect">
            <a:avLst/>
          </a:prstGeom>
        </p:spPr>
      </p:pic>
    </p:spTree>
    <p:extLst>
      <p:ext uri="{BB962C8B-B14F-4D97-AF65-F5344CB8AC3E}">
        <p14:creationId xmlns:p14="http://schemas.microsoft.com/office/powerpoint/2010/main" val="269905851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425823" y="1028700"/>
            <a:ext cx="6003802" cy="8678636"/>
          </a:xfrm>
          <a:prstGeom prst="rect">
            <a:avLst/>
          </a:prstGeom>
          <a:solidFill>
            <a:srgbClr val="000000">
              <a:alpha val="4706"/>
            </a:srgbClr>
          </a:solidFill>
        </p:spPr>
        <p:txBody>
          <a:bodyPr/>
          <a:lstStyle/>
          <a:p>
            <a:endParaRPr lang="en-US"/>
          </a:p>
        </p:txBody>
      </p:sp>
      <p:grpSp>
        <p:nvGrpSpPr>
          <p:cNvPr id="3" name="Group 3"/>
          <p:cNvGrpSpPr/>
          <p:nvPr/>
        </p:nvGrpSpPr>
        <p:grpSpPr>
          <a:xfrm>
            <a:off x="1028700" y="907256"/>
            <a:ext cx="6436871" cy="5295272"/>
            <a:chOff x="0" y="-161925"/>
            <a:chExt cx="8582495" cy="7060363"/>
          </a:xfrm>
        </p:grpSpPr>
        <p:sp>
          <p:nvSpPr>
            <p:cNvPr id="4" name="TextBox 4"/>
            <p:cNvSpPr txBox="1"/>
            <p:nvPr/>
          </p:nvSpPr>
          <p:spPr>
            <a:xfrm>
              <a:off x="0" y="2368822"/>
              <a:ext cx="8582495" cy="4529616"/>
            </a:xfrm>
            <a:prstGeom prst="rect">
              <a:avLst/>
            </a:prstGeom>
          </p:spPr>
          <p:txBody>
            <a:bodyPr lIns="0" tIns="0" rIns="0" bIns="0" rtlCol="0" anchor="t">
              <a:spAutoFit/>
            </a:bodyPr>
            <a:lstStyle/>
            <a:p>
              <a:pPr algn="l">
                <a:lnSpc>
                  <a:spcPts val="6000"/>
                </a:lnSpc>
              </a:pPr>
              <a:r>
                <a:rPr lang="en-US" sz="5000" b="1" dirty="0">
                  <a:solidFill>
                    <a:srgbClr val="000000"/>
                  </a:solidFill>
                  <a:latin typeface="Open Sans Bold"/>
                  <a:ea typeface="Open Sans Bold"/>
                  <a:cs typeface="Open Sans Bold"/>
                  <a:sym typeface="Open Sans Bold"/>
                </a:rPr>
                <a:t>CÁC CÔNG CỤ </a:t>
              </a:r>
            </a:p>
            <a:p>
              <a:pPr algn="l">
                <a:lnSpc>
                  <a:spcPts val="6000"/>
                </a:lnSpc>
              </a:pPr>
              <a:r>
                <a:rPr lang="en-US" sz="5000" b="1" dirty="0">
                  <a:solidFill>
                    <a:srgbClr val="000000"/>
                  </a:solidFill>
                  <a:latin typeface="Open Sans Bold"/>
                  <a:ea typeface="Open Sans Bold"/>
                  <a:cs typeface="Open Sans Bold"/>
                  <a:sym typeface="Open Sans Bold"/>
                </a:rPr>
                <a:t>HỢP TÁC </a:t>
              </a:r>
            </a:p>
            <a:p>
              <a:pPr algn="l">
                <a:lnSpc>
                  <a:spcPts val="6000"/>
                </a:lnSpc>
              </a:pPr>
              <a:r>
                <a:rPr lang="en-US" sz="5000" b="1" dirty="0">
                  <a:solidFill>
                    <a:srgbClr val="000000"/>
                  </a:solidFill>
                  <a:latin typeface="Open Sans Bold"/>
                  <a:ea typeface="Open Sans Bold"/>
                  <a:cs typeface="Open Sans Bold"/>
                  <a:sym typeface="Open Sans Bold"/>
                </a:rPr>
                <a:t>MẪU</a:t>
              </a:r>
            </a:p>
            <a:p>
              <a:pPr algn="l">
                <a:lnSpc>
                  <a:spcPts val="9600"/>
                </a:lnSpc>
              </a:pPr>
              <a:endParaRPr lang="en-US" sz="5000" b="1" dirty="0">
                <a:solidFill>
                  <a:srgbClr val="000000"/>
                </a:solidFill>
                <a:latin typeface="Open Sans Bold"/>
                <a:ea typeface="Open Sans Bold"/>
                <a:cs typeface="Open Sans Bold"/>
                <a:sym typeface="Open Sans Bold"/>
              </a:endParaRPr>
            </a:p>
          </p:txBody>
        </p:sp>
        <p:sp>
          <p:nvSpPr>
            <p:cNvPr id="5" name="TextBox 5"/>
            <p:cNvSpPr txBox="1"/>
            <p:nvPr/>
          </p:nvSpPr>
          <p:spPr>
            <a:xfrm>
              <a:off x="0" y="-161925"/>
              <a:ext cx="3103595" cy="1981221"/>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03.2</a:t>
              </a:r>
            </a:p>
          </p:txBody>
        </p:sp>
      </p:grpSp>
      <p:sp>
        <p:nvSpPr>
          <p:cNvPr id="6" name="Freeform 6"/>
          <p:cNvSpPr/>
          <p:nvPr/>
        </p:nvSpPr>
        <p:spPr>
          <a:xfrm>
            <a:off x="6970910" y="1518563"/>
            <a:ext cx="2917430" cy="1931190"/>
          </a:xfrm>
          <a:custGeom>
            <a:avLst/>
            <a:gdLst/>
            <a:ahLst/>
            <a:cxnLst/>
            <a:rect l="l" t="t" r="r" b="b"/>
            <a:pathLst>
              <a:path w="2917430" h="1931190">
                <a:moveTo>
                  <a:pt x="0" y="0"/>
                </a:moveTo>
                <a:lnTo>
                  <a:pt x="2917430" y="0"/>
                </a:lnTo>
                <a:lnTo>
                  <a:pt x="2917430" y="1931190"/>
                </a:lnTo>
                <a:lnTo>
                  <a:pt x="0" y="1931190"/>
                </a:lnTo>
                <a:lnTo>
                  <a:pt x="0" y="0"/>
                </a:lnTo>
                <a:close/>
              </a:path>
            </a:pathLst>
          </a:custGeom>
          <a:blipFill>
            <a:blip r:embed="rId2"/>
            <a:stretch>
              <a:fillRect t="-419" b="-419"/>
            </a:stretch>
          </a:blipFill>
        </p:spPr>
        <p:txBody>
          <a:bodyPr/>
          <a:lstStyle/>
          <a:p>
            <a:endParaRPr lang="en-US"/>
          </a:p>
        </p:txBody>
      </p:sp>
      <p:sp>
        <p:nvSpPr>
          <p:cNvPr id="7" name="Freeform 7"/>
          <p:cNvSpPr/>
          <p:nvPr/>
        </p:nvSpPr>
        <p:spPr>
          <a:xfrm>
            <a:off x="6970910" y="4422837"/>
            <a:ext cx="2917430" cy="1931190"/>
          </a:xfrm>
          <a:custGeom>
            <a:avLst/>
            <a:gdLst/>
            <a:ahLst/>
            <a:cxnLst/>
            <a:rect l="l" t="t" r="r" b="b"/>
            <a:pathLst>
              <a:path w="2917430" h="1931190">
                <a:moveTo>
                  <a:pt x="0" y="0"/>
                </a:moveTo>
                <a:lnTo>
                  <a:pt x="2917430" y="0"/>
                </a:lnTo>
                <a:lnTo>
                  <a:pt x="2917430" y="1931190"/>
                </a:lnTo>
                <a:lnTo>
                  <a:pt x="0" y="1931190"/>
                </a:lnTo>
                <a:lnTo>
                  <a:pt x="0" y="0"/>
                </a:lnTo>
                <a:close/>
              </a:path>
            </a:pathLst>
          </a:custGeom>
          <a:blipFill>
            <a:blip r:embed="rId3"/>
            <a:stretch>
              <a:fillRect t="-324" b="-324"/>
            </a:stretch>
          </a:blipFill>
        </p:spPr>
        <p:txBody>
          <a:bodyPr/>
          <a:lstStyle/>
          <a:p>
            <a:endParaRPr lang="en-US"/>
          </a:p>
        </p:txBody>
      </p:sp>
      <p:sp>
        <p:nvSpPr>
          <p:cNvPr id="8" name="Freeform 8"/>
          <p:cNvSpPr/>
          <p:nvPr/>
        </p:nvSpPr>
        <p:spPr>
          <a:xfrm>
            <a:off x="6970910" y="7401777"/>
            <a:ext cx="2917430" cy="1931190"/>
          </a:xfrm>
          <a:custGeom>
            <a:avLst/>
            <a:gdLst/>
            <a:ahLst/>
            <a:cxnLst/>
            <a:rect l="l" t="t" r="r" b="b"/>
            <a:pathLst>
              <a:path w="2917430" h="1931190">
                <a:moveTo>
                  <a:pt x="0" y="0"/>
                </a:moveTo>
                <a:lnTo>
                  <a:pt x="2917430" y="0"/>
                </a:lnTo>
                <a:lnTo>
                  <a:pt x="2917430" y="1931190"/>
                </a:lnTo>
                <a:lnTo>
                  <a:pt x="0" y="1931190"/>
                </a:lnTo>
                <a:lnTo>
                  <a:pt x="0" y="0"/>
                </a:lnTo>
                <a:close/>
              </a:path>
            </a:pathLst>
          </a:custGeom>
          <a:blipFill>
            <a:blip r:embed="rId4"/>
            <a:stretch>
              <a:fillRect t="-649"/>
            </a:stretch>
          </a:blipFill>
        </p:spPr>
        <p:txBody>
          <a:bodyPr/>
          <a:lstStyle/>
          <a:p>
            <a:endParaRPr lang="en-US"/>
          </a:p>
        </p:txBody>
      </p:sp>
      <p:grpSp>
        <p:nvGrpSpPr>
          <p:cNvPr id="9" name="Group 9"/>
          <p:cNvGrpSpPr/>
          <p:nvPr/>
        </p:nvGrpSpPr>
        <p:grpSpPr>
          <a:xfrm>
            <a:off x="10437282" y="1551109"/>
            <a:ext cx="7422710" cy="1866098"/>
            <a:chOff x="0" y="0"/>
            <a:chExt cx="9896947" cy="2488130"/>
          </a:xfrm>
        </p:grpSpPr>
        <p:sp>
          <p:nvSpPr>
            <p:cNvPr id="10" name="TextBox 10"/>
            <p:cNvSpPr txBox="1"/>
            <p:nvPr/>
          </p:nvSpPr>
          <p:spPr>
            <a:xfrm>
              <a:off x="0" y="854910"/>
              <a:ext cx="9896947" cy="16332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Cho phép người dùng tạo các trang web tùy chỉnh để truy cập tài liệu và ứng dụng được lưu trữ trên các thiết bị chia sẻ.</a:t>
              </a:r>
            </a:p>
          </p:txBody>
        </p:sp>
        <p:sp>
          <p:nvSpPr>
            <p:cNvPr id="11" name="TextBox 11"/>
            <p:cNvSpPr txBox="1"/>
            <p:nvPr/>
          </p:nvSpPr>
          <p:spPr>
            <a:xfrm>
              <a:off x="0" y="-57150"/>
              <a:ext cx="989694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Cổng thông tin SharePoint</a:t>
              </a:r>
            </a:p>
          </p:txBody>
        </p:sp>
      </p:grpSp>
      <p:grpSp>
        <p:nvGrpSpPr>
          <p:cNvPr id="12" name="Group 12"/>
          <p:cNvGrpSpPr/>
          <p:nvPr/>
        </p:nvGrpSpPr>
        <p:grpSpPr>
          <a:xfrm>
            <a:off x="10437282" y="4664933"/>
            <a:ext cx="7422710" cy="1446998"/>
            <a:chOff x="0" y="0"/>
            <a:chExt cx="9896947" cy="1929330"/>
          </a:xfrm>
        </p:grpSpPr>
        <p:sp>
          <p:nvSpPr>
            <p:cNvPr id="13" name="TextBox 13"/>
            <p:cNvSpPr txBox="1"/>
            <p:nvPr/>
          </p:nvSpPr>
          <p:spPr>
            <a:xfrm>
              <a:off x="0" y="854910"/>
              <a:ext cx="9896947"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Cho phép người dùng tạo, chia sẻ và chỉnh sửa tài liệu, bảng tính và bài thuyết trình trực tuyến.</a:t>
              </a:r>
            </a:p>
          </p:txBody>
        </p:sp>
        <p:sp>
          <p:nvSpPr>
            <p:cNvPr id="14" name="TextBox 14"/>
            <p:cNvSpPr txBox="1"/>
            <p:nvPr/>
          </p:nvSpPr>
          <p:spPr>
            <a:xfrm>
              <a:off x="0" y="-57150"/>
              <a:ext cx="989694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Google Docs</a:t>
              </a:r>
            </a:p>
          </p:txBody>
        </p:sp>
      </p:grpSp>
      <p:grpSp>
        <p:nvGrpSpPr>
          <p:cNvPr id="15" name="Group 15"/>
          <p:cNvGrpSpPr/>
          <p:nvPr/>
        </p:nvGrpSpPr>
        <p:grpSpPr>
          <a:xfrm>
            <a:off x="10437282" y="7434323"/>
            <a:ext cx="7422710" cy="1866098"/>
            <a:chOff x="0" y="0"/>
            <a:chExt cx="9896947" cy="2488130"/>
          </a:xfrm>
        </p:grpSpPr>
        <p:sp>
          <p:nvSpPr>
            <p:cNvPr id="16" name="TextBox 16"/>
            <p:cNvSpPr txBox="1"/>
            <p:nvPr/>
          </p:nvSpPr>
          <p:spPr>
            <a:xfrm>
              <a:off x="0" y="854910"/>
              <a:ext cx="9896947" cy="1633220"/>
            </a:xfrm>
            <a:prstGeom prst="rect">
              <a:avLst/>
            </a:prstGeom>
          </p:spPr>
          <p:txBody>
            <a:bodyPr lIns="0" tIns="0" rIns="0" bIns="0" rtlCol="0" anchor="t">
              <a:spAutoFit/>
            </a:bodyPr>
            <a:lstStyle/>
            <a:p>
              <a:pPr algn="l">
                <a:lnSpc>
                  <a:spcPts val="3359"/>
                </a:lnSpc>
              </a:pPr>
              <a:r>
                <a:rPr lang="en-US" sz="2399">
                  <a:solidFill>
                    <a:srgbClr val="000000"/>
                  </a:solidFill>
                  <a:latin typeface="Open Sans"/>
                  <a:ea typeface="Open Sans"/>
                  <a:cs typeface="Open Sans"/>
                  <a:sym typeface="Open Sans"/>
                </a:rPr>
                <a:t>Là một trang web được thiết kế để cho phép bất kỳ ai truy cập có thể đóng góp hoặc chỉnh sửa nội dung trang web.</a:t>
              </a:r>
            </a:p>
          </p:txBody>
        </p:sp>
        <p:sp>
          <p:nvSpPr>
            <p:cNvPr id="17" name="TextBox 17"/>
            <p:cNvSpPr txBox="1"/>
            <p:nvPr/>
          </p:nvSpPr>
          <p:spPr>
            <a:xfrm>
              <a:off x="0" y="-57150"/>
              <a:ext cx="9896947"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Wiki</a:t>
              </a:r>
            </a:p>
          </p:txBody>
        </p:sp>
      </p:grpSp>
      <p:sp>
        <p:nvSpPr>
          <p:cNvPr id="18" name="TextBox 18"/>
          <p:cNvSpPr txBox="1"/>
          <p:nvPr/>
        </p:nvSpPr>
        <p:spPr>
          <a:xfrm rot="-5400000">
            <a:off x="-1439691" y="7359967"/>
            <a:ext cx="4387841" cy="306898"/>
          </a:xfrm>
          <a:prstGeom prst="rect">
            <a:avLst/>
          </a:prstGeom>
        </p:spPr>
        <p:txBody>
          <a:bodyPr lIns="0" tIns="0" rIns="0" bIns="0" rtlCol="0" anchor="t">
            <a:spAutoFit/>
          </a:bodyPr>
          <a:lstStyle/>
          <a:p>
            <a:pPr algn="l">
              <a:lnSpc>
                <a:spcPts val="2400"/>
              </a:lnSpc>
            </a:pPr>
            <a:r>
              <a:rPr lang="en-US" sz="2000" spc="100" dirty="0" err="1">
                <a:solidFill>
                  <a:srgbClr val="000000"/>
                </a:solidFill>
                <a:latin typeface="Open Sans"/>
                <a:ea typeface="Open Sans"/>
                <a:cs typeface="Open Sans"/>
                <a:sym typeface="Open Sans"/>
              </a:rPr>
              <a:t>Nhóm</a:t>
            </a:r>
            <a:r>
              <a:rPr lang="en-US" sz="2000" spc="100" dirty="0">
                <a:solidFill>
                  <a:srgbClr val="000000"/>
                </a:solidFill>
                <a:latin typeface="Open Sans"/>
                <a:ea typeface="Open Sans"/>
                <a:cs typeface="Open Sans"/>
                <a:sym typeface="Open Sans"/>
              </a:rPr>
              <a:t> 9 - </a:t>
            </a:r>
            <a:r>
              <a:rPr lang="en-US" sz="2000" spc="100" dirty="0" err="1">
                <a:solidFill>
                  <a:srgbClr val="000000"/>
                </a:solidFill>
                <a:latin typeface="Open Sans"/>
                <a:ea typeface="Open Sans"/>
                <a:cs typeface="Open Sans"/>
                <a:sym typeface="Open Sans"/>
              </a:rPr>
              <a:t>Quản</a:t>
            </a:r>
            <a:r>
              <a:rPr lang="en-US" sz="2000" spc="100" dirty="0">
                <a:solidFill>
                  <a:srgbClr val="000000"/>
                </a:solidFill>
                <a:latin typeface="Open Sans"/>
                <a:ea typeface="Open Sans"/>
                <a:cs typeface="Open Sans"/>
                <a:sym typeface="Open Sans"/>
              </a:rPr>
              <a:t> </a:t>
            </a:r>
            <a:r>
              <a:rPr lang="en-US" sz="2000" spc="100" dirty="0" err="1">
                <a:solidFill>
                  <a:srgbClr val="000000"/>
                </a:solidFill>
                <a:latin typeface="Open Sans"/>
                <a:ea typeface="Open Sans"/>
                <a:cs typeface="Open Sans"/>
                <a:sym typeface="Open Sans"/>
              </a:rPr>
              <a:t>lý</a:t>
            </a:r>
            <a:r>
              <a:rPr lang="en-US" sz="2000" spc="100" dirty="0">
                <a:solidFill>
                  <a:srgbClr val="000000"/>
                </a:solidFill>
                <a:latin typeface="Open Sans"/>
                <a:ea typeface="Open Sans"/>
                <a:cs typeface="Open Sans"/>
                <a:sym typeface="Open Sans"/>
              </a:rPr>
              <a:t> </a:t>
            </a:r>
            <a:r>
              <a:rPr lang="en-US" sz="2000" spc="100" dirty="0" err="1">
                <a:solidFill>
                  <a:srgbClr val="000000"/>
                </a:solidFill>
                <a:latin typeface="Open Sans"/>
                <a:ea typeface="Open Sans"/>
                <a:cs typeface="Open Sans"/>
                <a:sym typeface="Open Sans"/>
              </a:rPr>
              <a:t>dự</a:t>
            </a:r>
            <a:r>
              <a:rPr lang="en-US" sz="2000" spc="100" dirty="0">
                <a:solidFill>
                  <a:srgbClr val="000000"/>
                </a:solidFill>
                <a:latin typeface="Open Sans"/>
                <a:ea typeface="Open Sans"/>
                <a:cs typeface="Open Sans"/>
                <a:sym typeface="Open Sans"/>
              </a:rPr>
              <a:t> </a:t>
            </a:r>
            <a:r>
              <a:rPr lang="en-US" sz="2000" spc="100" dirty="0" err="1">
                <a:solidFill>
                  <a:srgbClr val="000000"/>
                </a:solidFill>
                <a:latin typeface="Open Sans"/>
                <a:ea typeface="Open Sans"/>
                <a:cs typeface="Open Sans"/>
                <a:sym typeface="Open Sans"/>
              </a:rPr>
              <a:t>án</a:t>
            </a:r>
            <a:r>
              <a:rPr lang="en-US" sz="2000" spc="100" dirty="0">
                <a:solidFill>
                  <a:srgbClr val="000000"/>
                </a:solidFill>
                <a:latin typeface="Open Sans"/>
                <a:ea typeface="Open Sans"/>
                <a:cs typeface="Open Sans"/>
                <a:sym typeface="Open Sans"/>
              </a:rPr>
              <a:t> | 2024</a:t>
            </a: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7661" y="1364472"/>
            <a:ext cx="4305826" cy="8111372"/>
          </a:xfrm>
          <a:custGeom>
            <a:avLst/>
            <a:gdLst/>
            <a:ahLst/>
            <a:cxnLst/>
            <a:rect l="l" t="t" r="r" b="b"/>
            <a:pathLst>
              <a:path w="4305826" h="8111372">
                <a:moveTo>
                  <a:pt x="0" y="0"/>
                </a:moveTo>
                <a:lnTo>
                  <a:pt x="4305826" y="0"/>
                </a:lnTo>
                <a:lnTo>
                  <a:pt x="4305826" y="8111372"/>
                </a:lnTo>
                <a:lnTo>
                  <a:pt x="0" y="8111372"/>
                </a:lnTo>
                <a:lnTo>
                  <a:pt x="0" y="0"/>
                </a:lnTo>
                <a:close/>
              </a:path>
            </a:pathLst>
          </a:custGeom>
          <a:blipFill>
            <a:blip r:embed="rId2"/>
            <a:stretch>
              <a:fillRect l="-91109" r="-91109"/>
            </a:stretch>
          </a:blipFill>
        </p:spPr>
        <p:txBody>
          <a:bodyPr/>
          <a:lstStyle/>
          <a:p>
            <a:endParaRPr lang="en-US"/>
          </a:p>
        </p:txBody>
      </p:sp>
      <p:sp>
        <p:nvSpPr>
          <p:cNvPr id="3" name="TextBox 3"/>
          <p:cNvSpPr txBox="1"/>
          <p:nvPr/>
        </p:nvSpPr>
        <p:spPr>
          <a:xfrm rot="5400000">
            <a:off x="15375246"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4" name="TextBox 4"/>
          <p:cNvSpPr txBox="1"/>
          <p:nvPr/>
        </p:nvSpPr>
        <p:spPr>
          <a:xfrm>
            <a:off x="6644287" y="3799094"/>
            <a:ext cx="8968748" cy="1749425"/>
          </a:xfrm>
          <a:prstGeom prst="rect">
            <a:avLst/>
          </a:prstGeom>
        </p:spPr>
        <p:txBody>
          <a:bodyPr lIns="0" tIns="0" rIns="0" bIns="0" rtlCol="0" anchor="t">
            <a:spAutoFit/>
          </a:bodyPr>
          <a:lstStyle/>
          <a:p>
            <a:pPr marL="0" lvl="0" indent="0" algn="just">
              <a:lnSpc>
                <a:spcPts val="7000"/>
              </a:lnSpc>
            </a:pPr>
            <a:r>
              <a:rPr lang="en-US" sz="5000" b="1">
                <a:solidFill>
                  <a:srgbClr val="2E3531"/>
                </a:solidFill>
                <a:latin typeface="Open Sans Bold"/>
                <a:ea typeface="Open Sans Bold"/>
                <a:cs typeface="Open Sans Bold"/>
                <a:sym typeface="Open Sans Bold"/>
              </a:rPr>
              <a:t>SỬ DỤNG MẪU CHO TRUYỀN THÔNG DỰ ÁN</a:t>
            </a:r>
          </a:p>
        </p:txBody>
      </p:sp>
      <p:sp>
        <p:nvSpPr>
          <p:cNvPr id="5" name="TextBox 5"/>
          <p:cNvSpPr txBox="1"/>
          <p:nvPr/>
        </p:nvSpPr>
        <p:spPr>
          <a:xfrm>
            <a:off x="6644287" y="1778530"/>
            <a:ext cx="10615013" cy="1524010"/>
          </a:xfrm>
          <a:prstGeom prst="rect">
            <a:avLst/>
          </a:prstGeom>
        </p:spPr>
        <p:txBody>
          <a:bodyPr lIns="0" tIns="0" rIns="0" bIns="0" rtlCol="0" anchor="t">
            <a:spAutoFit/>
          </a:bodyPr>
          <a:lstStyle/>
          <a:p>
            <a:pPr marL="0" lvl="0" indent="0" algn="l">
              <a:lnSpc>
                <a:spcPts val="12599"/>
              </a:lnSpc>
            </a:pPr>
            <a:r>
              <a:rPr lang="en-US" sz="8999" b="1">
                <a:solidFill>
                  <a:srgbClr val="2E3531"/>
                </a:solidFill>
                <a:latin typeface="Open Sans Bold"/>
                <a:ea typeface="Open Sans Bold"/>
                <a:cs typeface="Open Sans Bold"/>
                <a:sym typeface="Open Sans Bold"/>
              </a:rPr>
              <a:t>04</a:t>
            </a:r>
          </a:p>
        </p:txBody>
      </p:sp>
      <p:sp>
        <p:nvSpPr>
          <p:cNvPr id="6" name="TextBox 6"/>
          <p:cNvSpPr txBox="1"/>
          <p:nvPr/>
        </p:nvSpPr>
        <p:spPr>
          <a:xfrm>
            <a:off x="14649111" y="7949447"/>
            <a:ext cx="2907562"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16484" cy="10287000"/>
          </a:xfrm>
          <a:prstGeom prst="rect">
            <a:avLst/>
          </a:prstGeom>
          <a:solidFill>
            <a:srgbClr val="000000">
              <a:alpha val="4706"/>
            </a:srgbClr>
          </a:solidFill>
        </p:spPr>
        <p:txBody>
          <a:bodyPr/>
          <a:lstStyle/>
          <a:p>
            <a:endParaRPr lang="en-US"/>
          </a:p>
        </p:txBody>
      </p:sp>
      <p:sp>
        <p:nvSpPr>
          <p:cNvPr id="3" name="AutoShape 3"/>
          <p:cNvSpPr/>
          <p:nvPr/>
        </p:nvSpPr>
        <p:spPr>
          <a:xfrm>
            <a:off x="1028700" y="1649147"/>
            <a:ext cx="1175568" cy="137659"/>
          </a:xfrm>
          <a:prstGeom prst="rect">
            <a:avLst/>
          </a:prstGeom>
          <a:solidFill>
            <a:srgbClr val="000000"/>
          </a:solidFill>
        </p:spPr>
        <p:txBody>
          <a:bodyPr/>
          <a:lstStyle/>
          <a:p>
            <a:endParaRPr lang="en-US"/>
          </a:p>
        </p:txBody>
      </p:sp>
      <p:sp>
        <p:nvSpPr>
          <p:cNvPr id="4" name="AutoShape 4"/>
          <p:cNvSpPr/>
          <p:nvPr/>
        </p:nvSpPr>
        <p:spPr>
          <a:xfrm>
            <a:off x="1028700" y="3932829"/>
            <a:ext cx="1175568" cy="137659"/>
          </a:xfrm>
          <a:prstGeom prst="rect">
            <a:avLst/>
          </a:prstGeom>
          <a:solidFill>
            <a:srgbClr val="000000"/>
          </a:solidFill>
        </p:spPr>
        <p:txBody>
          <a:bodyPr/>
          <a:lstStyle/>
          <a:p>
            <a:endParaRPr lang="en-US"/>
          </a:p>
        </p:txBody>
      </p:sp>
      <p:sp>
        <p:nvSpPr>
          <p:cNvPr id="5" name="AutoShape 5"/>
          <p:cNvSpPr/>
          <p:nvPr/>
        </p:nvSpPr>
        <p:spPr>
          <a:xfrm>
            <a:off x="1028700" y="6216512"/>
            <a:ext cx="1175568" cy="137659"/>
          </a:xfrm>
          <a:prstGeom prst="rect">
            <a:avLst/>
          </a:prstGeom>
          <a:solidFill>
            <a:srgbClr val="000000"/>
          </a:solidFill>
        </p:spPr>
        <p:txBody>
          <a:bodyPr/>
          <a:lstStyle/>
          <a:p>
            <a:endParaRPr lang="en-US"/>
          </a:p>
        </p:txBody>
      </p:sp>
      <p:sp>
        <p:nvSpPr>
          <p:cNvPr id="6" name="AutoShape 6"/>
          <p:cNvSpPr/>
          <p:nvPr/>
        </p:nvSpPr>
        <p:spPr>
          <a:xfrm>
            <a:off x="1028700" y="8500194"/>
            <a:ext cx="1175568" cy="137659"/>
          </a:xfrm>
          <a:prstGeom prst="rect">
            <a:avLst/>
          </a:prstGeom>
          <a:solidFill>
            <a:srgbClr val="000000"/>
          </a:solidFill>
        </p:spPr>
        <p:txBody>
          <a:bodyPr/>
          <a:lstStyle/>
          <a:p>
            <a:endParaRPr lang="en-US"/>
          </a:p>
        </p:txBody>
      </p:sp>
      <p:sp>
        <p:nvSpPr>
          <p:cNvPr id="7" name="TextBox 7"/>
          <p:cNvSpPr txBox="1"/>
          <p:nvPr/>
        </p:nvSpPr>
        <p:spPr>
          <a:xfrm>
            <a:off x="12707311" y="3831386"/>
            <a:ext cx="4551989" cy="1533525"/>
          </a:xfrm>
          <a:prstGeom prst="rect">
            <a:avLst/>
          </a:prstGeom>
        </p:spPr>
        <p:txBody>
          <a:bodyPr lIns="0" tIns="0" rIns="0" bIns="0" rtlCol="0" anchor="t">
            <a:spAutoFit/>
          </a:bodyPr>
          <a:lstStyle/>
          <a:p>
            <a:pPr algn="r">
              <a:lnSpc>
                <a:spcPts val="6000"/>
              </a:lnSpc>
            </a:pPr>
            <a:r>
              <a:rPr lang="en-US" sz="5000" b="1">
                <a:solidFill>
                  <a:srgbClr val="000000"/>
                </a:solidFill>
                <a:latin typeface="Open Sans Bold"/>
                <a:ea typeface="Open Sans Bold"/>
                <a:cs typeface="Open Sans Bold"/>
                <a:sym typeface="Open Sans Bold"/>
              </a:rPr>
              <a:t>SỬ DỤNG MẪU</a:t>
            </a:r>
          </a:p>
        </p:txBody>
      </p:sp>
      <p:grpSp>
        <p:nvGrpSpPr>
          <p:cNvPr id="8" name="Group 8"/>
          <p:cNvGrpSpPr/>
          <p:nvPr/>
        </p:nvGrpSpPr>
        <p:grpSpPr>
          <a:xfrm>
            <a:off x="3155533" y="1204027"/>
            <a:ext cx="8463001" cy="1027898"/>
            <a:chOff x="0" y="0"/>
            <a:chExt cx="11284001" cy="1370530"/>
          </a:xfrm>
        </p:grpSpPr>
        <p:sp>
          <p:nvSpPr>
            <p:cNvPr id="9" name="TextBox 9"/>
            <p:cNvSpPr txBox="1"/>
            <p:nvPr/>
          </p:nvSpPr>
          <p:spPr>
            <a:xfrm>
              <a:off x="0" y="854910"/>
              <a:ext cx="11284001" cy="5156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Nhiều người kỹ thuật ngại hỏi xin trợ giúp.</a:t>
              </a:r>
            </a:p>
          </p:txBody>
        </p:sp>
        <p:sp>
          <p:nvSpPr>
            <p:cNvPr id="10" name="TextBox 10"/>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Ngại hỏi</a:t>
              </a:r>
            </a:p>
          </p:txBody>
        </p:sp>
      </p:grpSp>
      <p:grpSp>
        <p:nvGrpSpPr>
          <p:cNvPr id="11" name="Group 11"/>
          <p:cNvGrpSpPr/>
          <p:nvPr/>
        </p:nvGrpSpPr>
        <p:grpSpPr>
          <a:xfrm>
            <a:off x="3155533" y="3278160"/>
            <a:ext cx="8463001" cy="1446998"/>
            <a:chOff x="0" y="0"/>
            <a:chExt cx="11284001" cy="1929330"/>
          </a:xfrm>
        </p:grpSpPr>
        <p:sp>
          <p:nvSpPr>
            <p:cNvPr id="12" name="TextBox 12"/>
            <p:cNvSpPr txBox="1"/>
            <p:nvPr/>
          </p:nvSpPr>
          <p:spPr>
            <a:xfrm>
              <a:off x="0" y="854910"/>
              <a:ext cx="11284001" cy="1074420"/>
            </a:xfrm>
            <a:prstGeom prst="rect">
              <a:avLst/>
            </a:prstGeom>
          </p:spPr>
          <p:txBody>
            <a:bodyPr lIns="0" tIns="0" rIns="0" bIns="0" rtlCol="0" anchor="t">
              <a:spAutoFit/>
            </a:bodyPr>
            <a:lstStyle/>
            <a:p>
              <a:pPr algn="l">
                <a:lnSpc>
                  <a:spcPts val="3359"/>
                </a:lnSpc>
              </a:pPr>
              <a:r>
                <a:rPr lang="en-US" sz="2399">
                  <a:solidFill>
                    <a:srgbClr val="000000"/>
                  </a:solidFill>
                  <a:latin typeface="Open Sans"/>
                  <a:ea typeface="Open Sans"/>
                  <a:cs typeface="Open Sans"/>
                  <a:sym typeface="Open Sans"/>
                </a:rPr>
                <a:t>Cung cấp ví dụ và mẫu cho truyền thông dự án giúp tiết kiệm thời gian và tiền bạc.</a:t>
              </a:r>
            </a:p>
          </p:txBody>
        </p:sp>
        <p:sp>
          <p:nvSpPr>
            <p:cNvPr id="13" name="TextBox 13"/>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Tiết kiệm thời gian và tiền bạc</a:t>
              </a:r>
            </a:p>
          </p:txBody>
        </p:sp>
      </p:grpSp>
      <p:grpSp>
        <p:nvGrpSpPr>
          <p:cNvPr id="14" name="Group 14"/>
          <p:cNvGrpSpPr/>
          <p:nvPr/>
        </p:nvGrpSpPr>
        <p:grpSpPr>
          <a:xfrm>
            <a:off x="3155533" y="5561842"/>
            <a:ext cx="8463001" cy="1446998"/>
            <a:chOff x="0" y="0"/>
            <a:chExt cx="11284001" cy="1929330"/>
          </a:xfrm>
        </p:grpSpPr>
        <p:sp>
          <p:nvSpPr>
            <p:cNvPr id="15" name="TextBox 15"/>
            <p:cNvSpPr txBox="1"/>
            <p:nvPr/>
          </p:nvSpPr>
          <p:spPr>
            <a:xfrm>
              <a:off x="0" y="854910"/>
              <a:ext cx="11284001"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Các tổ chức có thể tự phát triển mẫu, sử dụng mẫu từ các tổ chức bên ngoài hoặc từ sách giáo khoa.</a:t>
              </a:r>
            </a:p>
          </p:txBody>
        </p:sp>
        <p:sp>
          <p:nvSpPr>
            <p:cNvPr id="16" name="TextBox 16"/>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Phát triển mẫu</a:t>
              </a:r>
            </a:p>
          </p:txBody>
        </p:sp>
      </p:grpSp>
      <p:grpSp>
        <p:nvGrpSpPr>
          <p:cNvPr id="17" name="Group 17"/>
          <p:cNvGrpSpPr/>
          <p:nvPr/>
        </p:nvGrpSpPr>
        <p:grpSpPr>
          <a:xfrm>
            <a:off x="3155533" y="7845525"/>
            <a:ext cx="8463001" cy="1446998"/>
            <a:chOff x="0" y="0"/>
            <a:chExt cx="11284001" cy="1929330"/>
          </a:xfrm>
        </p:grpSpPr>
        <p:sp>
          <p:nvSpPr>
            <p:cNvPr id="18" name="TextBox 18"/>
            <p:cNvSpPr txBox="1"/>
            <p:nvPr/>
          </p:nvSpPr>
          <p:spPr>
            <a:xfrm>
              <a:off x="0" y="854910"/>
              <a:ext cx="11284001" cy="1074420"/>
            </a:xfrm>
            <a:prstGeom prst="rect">
              <a:avLst/>
            </a:prstGeom>
          </p:spPr>
          <p:txBody>
            <a:bodyPr lIns="0" tIns="0" rIns="0" bIns="0" rtlCol="0" anchor="t">
              <a:spAutoFit/>
            </a:bodyPr>
            <a:lstStyle/>
            <a:p>
              <a:pPr algn="just">
                <a:lnSpc>
                  <a:spcPts val="3359"/>
                </a:lnSpc>
              </a:pPr>
              <a:r>
                <a:rPr lang="en-US" sz="2399">
                  <a:solidFill>
                    <a:srgbClr val="000000"/>
                  </a:solidFill>
                  <a:latin typeface="Open Sans"/>
                  <a:ea typeface="Open Sans"/>
                  <a:cs typeface="Open Sans"/>
                  <a:sym typeface="Open Sans"/>
                </a:rPr>
                <a:t>Nghiên cứu cho thấy các công ty xuất sắc trong quản lý dự án sử dụng mẫu hiệu quả.</a:t>
              </a:r>
            </a:p>
          </p:txBody>
        </p:sp>
        <p:sp>
          <p:nvSpPr>
            <p:cNvPr id="19" name="TextBox 19"/>
            <p:cNvSpPr txBox="1"/>
            <p:nvPr/>
          </p:nvSpPr>
          <p:spPr>
            <a:xfrm>
              <a:off x="0" y="-57150"/>
              <a:ext cx="11284001"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Nghiên cứu</a:t>
              </a:r>
            </a:p>
          </p:txBody>
        </p:sp>
      </p:grpSp>
      <p:sp>
        <p:nvSpPr>
          <p:cNvPr id="20" name="TextBox 20"/>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540886" y="1518563"/>
            <a:ext cx="4802244" cy="7739737"/>
          </a:xfrm>
          <a:prstGeom prst="rect">
            <a:avLst/>
          </a:prstGeom>
          <a:solidFill>
            <a:srgbClr val="000000">
              <a:alpha val="4706"/>
            </a:srgbClr>
          </a:solidFill>
        </p:spPr>
        <p:txBody>
          <a:bodyPr/>
          <a:lstStyle/>
          <a:p>
            <a:endParaRPr lang="en-US"/>
          </a:p>
        </p:txBody>
      </p:sp>
      <p:sp>
        <p:nvSpPr>
          <p:cNvPr id="3" name="TextBox 3"/>
          <p:cNvSpPr txBox="1"/>
          <p:nvPr/>
        </p:nvSpPr>
        <p:spPr>
          <a:xfrm>
            <a:off x="1028700" y="866775"/>
            <a:ext cx="3313605"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4" name="TextBox 4"/>
          <p:cNvSpPr txBox="1"/>
          <p:nvPr/>
        </p:nvSpPr>
        <p:spPr>
          <a:xfrm>
            <a:off x="3068199" y="3990975"/>
            <a:ext cx="8549862" cy="2295525"/>
          </a:xfrm>
          <a:prstGeom prst="rect">
            <a:avLst/>
          </a:prstGeom>
        </p:spPr>
        <p:txBody>
          <a:bodyPr lIns="0" tIns="0" rIns="0" bIns="0" rtlCol="0" anchor="t">
            <a:spAutoFit/>
          </a:bodyPr>
          <a:lstStyle/>
          <a:p>
            <a:pPr algn="l">
              <a:lnSpc>
                <a:spcPts val="9000"/>
              </a:lnSpc>
            </a:pPr>
            <a:r>
              <a:rPr lang="en-US" sz="7500" b="1">
                <a:solidFill>
                  <a:srgbClr val="000000"/>
                </a:solidFill>
                <a:latin typeface="Open Sans Bold"/>
                <a:ea typeface="Open Sans Bold"/>
                <a:cs typeface="Open Sans Bold"/>
                <a:sym typeface="Open Sans Bold"/>
              </a:rPr>
              <a:t>BÁO CÁO BÀI HỌC KINH NGHIỆM</a:t>
            </a:r>
          </a:p>
        </p:txBody>
      </p:sp>
      <p:sp>
        <p:nvSpPr>
          <p:cNvPr id="5" name="TextBox 5"/>
          <p:cNvSpPr txBox="1"/>
          <p:nvPr/>
        </p:nvSpPr>
        <p:spPr>
          <a:xfrm rot="-5400000">
            <a:off x="-884776" y="7047450"/>
            <a:ext cx="4114800"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AutoShape 6"/>
          <p:cNvSpPr/>
          <p:nvPr/>
        </p:nvSpPr>
        <p:spPr>
          <a:xfrm>
            <a:off x="16553726" y="9483385"/>
            <a:ext cx="1175568" cy="137659"/>
          </a:xfrm>
          <a:prstGeom prst="rect">
            <a:avLst/>
          </a:prstGeom>
          <a:solidFill>
            <a:srgbClr val="000000"/>
          </a:solidFill>
        </p:spPr>
        <p:txBody>
          <a:bodyPr/>
          <a:lstStyle/>
          <a:p>
            <a:endParaRPr lang="en-US"/>
          </a:p>
        </p:txBody>
      </p:sp>
      <p:sp>
        <p:nvSpPr>
          <p:cNvPr id="7" name="Freeform 7"/>
          <p:cNvSpPr/>
          <p:nvPr/>
        </p:nvSpPr>
        <p:spPr>
          <a:xfrm>
            <a:off x="13279211" y="1518563"/>
            <a:ext cx="4450084" cy="6148518"/>
          </a:xfrm>
          <a:custGeom>
            <a:avLst/>
            <a:gdLst/>
            <a:ahLst/>
            <a:cxnLst/>
            <a:rect l="l" t="t" r="r" b="b"/>
            <a:pathLst>
              <a:path w="4450084" h="6148518">
                <a:moveTo>
                  <a:pt x="0" y="0"/>
                </a:moveTo>
                <a:lnTo>
                  <a:pt x="4450083" y="0"/>
                </a:lnTo>
                <a:lnTo>
                  <a:pt x="4450083" y="6148518"/>
                </a:lnTo>
                <a:lnTo>
                  <a:pt x="0" y="6148518"/>
                </a:lnTo>
                <a:lnTo>
                  <a:pt x="0" y="0"/>
                </a:lnTo>
                <a:close/>
              </a:path>
            </a:pathLst>
          </a:custGeom>
          <a:blipFill>
            <a:blip r:embed="rId2"/>
            <a:stretch>
              <a:fillRect l="-14677" t="-12288" b="-12288"/>
            </a:stretch>
          </a:blipFill>
        </p:spPr>
        <p:txBody>
          <a:bodyPr/>
          <a:lstStyle/>
          <a:p>
            <a:endParaRPr lang="en-US"/>
          </a:p>
        </p:txBody>
      </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344874" cy="7067858"/>
            <a:chOff x="0" y="0"/>
            <a:chExt cx="12459832" cy="9423810"/>
          </a:xfrm>
        </p:grpSpPr>
        <p:sp>
          <p:nvSpPr>
            <p:cNvPr id="3" name="TextBox 3"/>
            <p:cNvSpPr txBox="1"/>
            <p:nvPr/>
          </p:nvSpPr>
          <p:spPr>
            <a:xfrm>
              <a:off x="0" y="912060"/>
              <a:ext cx="12459832"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Người quản lý dự án và các thành viên trong nhóm nên chuẩn bị báo cáo bài học kinh nghiệm.</a:t>
              </a:r>
            </a:p>
          </p:txBody>
        </p:sp>
        <p:sp>
          <p:nvSpPr>
            <p:cNvPr id="4" name="TextBox 4"/>
            <p:cNvSpPr txBox="1"/>
            <p:nvPr/>
          </p:nvSpPr>
          <p:spPr>
            <a:xfrm>
              <a:off x="0" y="-57150"/>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Chuẩn bị báo cáo</a:t>
              </a:r>
            </a:p>
          </p:txBody>
        </p:sp>
        <p:sp>
          <p:nvSpPr>
            <p:cNvPr id="5" name="TextBox 5"/>
            <p:cNvSpPr txBox="1"/>
            <p:nvPr/>
          </p:nvSpPr>
          <p:spPr>
            <a:xfrm>
              <a:off x="0" y="4268987"/>
              <a:ext cx="12459832"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Là một tuyên bố phản ánh những điều quan trọng mà cá nhân học được từ việc làm việc trong dự án.</a:t>
              </a:r>
            </a:p>
          </p:txBody>
        </p:sp>
        <p:sp>
          <p:nvSpPr>
            <p:cNvPr id="6" name="TextBox 6"/>
            <p:cNvSpPr txBox="1"/>
            <p:nvPr/>
          </p:nvSpPr>
          <p:spPr>
            <a:xfrm>
              <a:off x="0" y="3299777"/>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Nội dung báo cáo</a:t>
              </a:r>
            </a:p>
          </p:txBody>
        </p:sp>
        <p:sp>
          <p:nvSpPr>
            <p:cNvPr id="7" name="TextBox 7"/>
            <p:cNvSpPr txBox="1"/>
            <p:nvPr/>
          </p:nvSpPr>
          <p:spPr>
            <a:xfrm>
              <a:off x="0" y="7625914"/>
              <a:ext cx="12459832" cy="17978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Người quản lý dự án thường kết hợp thông tin từ tất cả các báo cáo bài học kinh nghiệm thành một báo cáo tóm tắt dự án.</a:t>
              </a:r>
            </a:p>
          </p:txBody>
        </p:sp>
        <p:sp>
          <p:nvSpPr>
            <p:cNvPr id="8" name="TextBox 8"/>
            <p:cNvSpPr txBox="1"/>
            <p:nvPr/>
          </p:nvSpPr>
          <p:spPr>
            <a:xfrm>
              <a:off x="0" y="6656704"/>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Tổng hợp báo cáo</a:t>
              </a:r>
            </a:p>
          </p:txBody>
        </p:sp>
      </p:grpSp>
      <p:sp>
        <p:nvSpPr>
          <p:cNvPr id="9" name="AutoShape 9"/>
          <p:cNvSpPr/>
          <p:nvPr/>
        </p:nvSpPr>
        <p:spPr>
          <a:xfrm>
            <a:off x="0" y="8793608"/>
            <a:ext cx="18288000" cy="1493392"/>
          </a:xfrm>
          <a:prstGeom prst="rect">
            <a:avLst/>
          </a:prstGeom>
          <a:solidFill>
            <a:srgbClr val="000000">
              <a:alpha val="4706"/>
            </a:srgbClr>
          </a:solidFill>
        </p:spPr>
        <p:txBody>
          <a:bodyPr/>
          <a:lstStyle/>
          <a:p>
            <a:endParaRPr lang="en-US"/>
          </a:p>
        </p:txBody>
      </p:sp>
      <p:sp>
        <p:nvSpPr>
          <p:cNvPr id="10" name="TextBox 10"/>
          <p:cNvSpPr txBox="1"/>
          <p:nvPr/>
        </p:nvSpPr>
        <p:spPr>
          <a:xfrm>
            <a:off x="14208863" y="7934633"/>
            <a:ext cx="3050437"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11" name="TextBox 11"/>
          <p:cNvSpPr txBox="1"/>
          <p:nvPr/>
        </p:nvSpPr>
        <p:spPr>
          <a:xfrm>
            <a:off x="10676873" y="3828901"/>
            <a:ext cx="6582427" cy="1552575"/>
          </a:xfrm>
          <a:prstGeom prst="rect">
            <a:avLst/>
          </a:prstGeom>
        </p:spPr>
        <p:txBody>
          <a:bodyPr lIns="0" tIns="0" rIns="0" bIns="0" rtlCol="0" anchor="t">
            <a:spAutoFit/>
          </a:bodyPr>
          <a:lstStyle/>
          <a:p>
            <a:pPr algn="r">
              <a:lnSpc>
                <a:spcPts val="6120"/>
              </a:lnSpc>
            </a:pPr>
            <a:r>
              <a:rPr lang="en-US" sz="5100" b="1">
                <a:solidFill>
                  <a:srgbClr val="000000"/>
                </a:solidFill>
                <a:latin typeface="Open Sans Bold"/>
                <a:ea typeface="Open Sans Bold"/>
                <a:cs typeface="Open Sans Bold"/>
                <a:sym typeface="Open Sans Bold"/>
              </a:rPr>
              <a:t>Báo cáo bài học kinh nghiệm</a:t>
            </a:r>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Business Review | 2030</a:t>
            </a: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540886" y="1518563"/>
            <a:ext cx="4802244" cy="7739737"/>
          </a:xfrm>
          <a:prstGeom prst="rect">
            <a:avLst/>
          </a:prstGeom>
          <a:solidFill>
            <a:srgbClr val="000000">
              <a:alpha val="4706"/>
            </a:srgbClr>
          </a:solidFill>
        </p:spPr>
        <p:txBody>
          <a:bodyPr/>
          <a:lstStyle/>
          <a:p>
            <a:endParaRPr lang="en-US"/>
          </a:p>
        </p:txBody>
      </p:sp>
      <p:sp>
        <p:nvSpPr>
          <p:cNvPr id="3" name="TextBox 3"/>
          <p:cNvSpPr txBox="1"/>
          <p:nvPr/>
        </p:nvSpPr>
        <p:spPr>
          <a:xfrm>
            <a:off x="1028700" y="866775"/>
            <a:ext cx="3313605" cy="1526397"/>
          </a:xfrm>
          <a:prstGeom prst="rect">
            <a:avLst/>
          </a:prstGeom>
        </p:spPr>
        <p:txBody>
          <a:bodyPr lIns="0" tIns="0" rIns="0" bIns="0" rtlCol="0" anchor="t">
            <a:spAutoFit/>
          </a:bodyPr>
          <a:lstStyle/>
          <a:p>
            <a:pPr algn="l">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4" name="TextBox 4"/>
          <p:cNvSpPr txBox="1"/>
          <p:nvPr/>
        </p:nvSpPr>
        <p:spPr>
          <a:xfrm>
            <a:off x="4942008" y="3990975"/>
            <a:ext cx="5488254" cy="2295525"/>
          </a:xfrm>
          <a:prstGeom prst="rect">
            <a:avLst/>
          </a:prstGeom>
        </p:spPr>
        <p:txBody>
          <a:bodyPr lIns="0" tIns="0" rIns="0" bIns="0" rtlCol="0" anchor="t">
            <a:spAutoFit/>
          </a:bodyPr>
          <a:lstStyle/>
          <a:p>
            <a:pPr algn="l">
              <a:lnSpc>
                <a:spcPts val="9000"/>
              </a:lnSpc>
            </a:pPr>
            <a:r>
              <a:rPr lang="en-US" sz="7500" b="1">
                <a:solidFill>
                  <a:srgbClr val="000000"/>
                </a:solidFill>
                <a:latin typeface="Open Sans Bold"/>
                <a:ea typeface="Open Sans Bold"/>
                <a:cs typeface="Open Sans Bold"/>
                <a:sym typeface="Open Sans Bold"/>
              </a:rPr>
              <a:t>LƯU TRỮ DỰ ÁN</a:t>
            </a:r>
          </a:p>
        </p:txBody>
      </p:sp>
      <p:sp>
        <p:nvSpPr>
          <p:cNvPr id="5" name="TextBox 5"/>
          <p:cNvSpPr txBox="1"/>
          <p:nvPr/>
        </p:nvSpPr>
        <p:spPr>
          <a:xfrm rot="-5400000">
            <a:off x="-884776" y="7047450"/>
            <a:ext cx="4114800"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6" name="AutoShape 6"/>
          <p:cNvSpPr/>
          <p:nvPr/>
        </p:nvSpPr>
        <p:spPr>
          <a:xfrm>
            <a:off x="16553726" y="9483385"/>
            <a:ext cx="1175568" cy="137659"/>
          </a:xfrm>
          <a:prstGeom prst="rect">
            <a:avLst/>
          </a:prstGeom>
          <a:solidFill>
            <a:srgbClr val="000000"/>
          </a:solidFill>
        </p:spPr>
        <p:txBody>
          <a:bodyPr/>
          <a:lstStyle/>
          <a:p>
            <a:endParaRPr lang="en-US"/>
          </a:p>
        </p:txBody>
      </p:sp>
      <p:sp>
        <p:nvSpPr>
          <p:cNvPr id="7" name="Freeform 7"/>
          <p:cNvSpPr/>
          <p:nvPr/>
        </p:nvSpPr>
        <p:spPr>
          <a:xfrm>
            <a:off x="13279211" y="1518563"/>
            <a:ext cx="4450084" cy="6148518"/>
          </a:xfrm>
          <a:custGeom>
            <a:avLst/>
            <a:gdLst/>
            <a:ahLst/>
            <a:cxnLst/>
            <a:rect l="l" t="t" r="r" b="b"/>
            <a:pathLst>
              <a:path w="4450084" h="6148518">
                <a:moveTo>
                  <a:pt x="0" y="0"/>
                </a:moveTo>
                <a:lnTo>
                  <a:pt x="4450083" y="0"/>
                </a:lnTo>
                <a:lnTo>
                  <a:pt x="4450083" y="6148518"/>
                </a:lnTo>
                <a:lnTo>
                  <a:pt x="0" y="6148518"/>
                </a:lnTo>
                <a:lnTo>
                  <a:pt x="0" y="0"/>
                </a:lnTo>
                <a:close/>
              </a:path>
            </a:pathLst>
          </a:custGeom>
          <a:blipFill>
            <a:blip r:embed="rId2"/>
            <a:stretch>
              <a:fillRect l="-14677" t="-12288" b="-12288"/>
            </a:stretch>
          </a:blipFill>
        </p:spPr>
        <p:txBody>
          <a:bodyPr/>
          <a:lstStyle/>
          <a:p>
            <a:endParaRPr lang="en-US"/>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344874" cy="6153458"/>
            <a:chOff x="0" y="0"/>
            <a:chExt cx="12459832" cy="8204610"/>
          </a:xfrm>
        </p:grpSpPr>
        <p:sp>
          <p:nvSpPr>
            <p:cNvPr id="3" name="TextBox 3"/>
            <p:cNvSpPr txBox="1"/>
            <p:nvPr/>
          </p:nvSpPr>
          <p:spPr>
            <a:xfrm>
              <a:off x="0" y="912060"/>
              <a:ext cx="12459832" cy="5786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Quan trọng để tổ chức và chuẩn bị lưu trữ dự án.</a:t>
              </a:r>
            </a:p>
          </p:txBody>
        </p:sp>
        <p:sp>
          <p:nvSpPr>
            <p:cNvPr id="4" name="TextBox 4"/>
            <p:cNvSpPr txBox="1"/>
            <p:nvPr/>
          </p:nvSpPr>
          <p:spPr>
            <a:xfrm>
              <a:off x="0" y="-57150"/>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Tổ chức và chuẩn bị</a:t>
              </a:r>
            </a:p>
          </p:txBody>
        </p:sp>
        <p:sp>
          <p:nvSpPr>
            <p:cNvPr id="5" name="TextBox 5"/>
            <p:cNvSpPr txBox="1"/>
            <p:nvPr/>
          </p:nvSpPr>
          <p:spPr>
            <a:xfrm>
              <a:off x="0" y="3659387"/>
              <a:ext cx="12459832"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Là một bộ hồ sơ dự án hoàn chỉnh và có tổ chức, cung cấp lịch sử chính xác của dự án.</a:t>
              </a:r>
            </a:p>
          </p:txBody>
        </p:sp>
        <p:sp>
          <p:nvSpPr>
            <p:cNvPr id="6" name="TextBox 6"/>
            <p:cNvSpPr txBox="1"/>
            <p:nvPr/>
          </p:nvSpPr>
          <p:spPr>
            <a:xfrm>
              <a:off x="0" y="2690177"/>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Hồ sơ dự án</a:t>
              </a:r>
            </a:p>
          </p:txBody>
        </p:sp>
        <p:sp>
          <p:nvSpPr>
            <p:cNvPr id="7" name="TextBox 7"/>
            <p:cNvSpPr txBox="1"/>
            <p:nvPr/>
          </p:nvSpPr>
          <p:spPr>
            <a:xfrm>
              <a:off x="0" y="7016314"/>
              <a:ext cx="12459832" cy="1188297"/>
            </a:xfrm>
            <a:prstGeom prst="rect">
              <a:avLst/>
            </a:prstGeom>
          </p:spPr>
          <p:txBody>
            <a:bodyPr lIns="0" tIns="0" rIns="0" bIns="0" rtlCol="0" anchor="t">
              <a:spAutoFit/>
            </a:bodyPr>
            <a:lstStyle/>
            <a:p>
              <a:pPr algn="just">
                <a:lnSpc>
                  <a:spcPts val="3640"/>
                </a:lnSpc>
              </a:pPr>
              <a:r>
                <a:rPr lang="en-US" sz="2600">
                  <a:solidFill>
                    <a:srgbClr val="000000"/>
                  </a:solidFill>
                  <a:latin typeface="Open Sans"/>
                  <a:ea typeface="Open Sans"/>
                  <a:cs typeface="Open Sans"/>
                  <a:sym typeface="Open Sans"/>
                </a:rPr>
                <a:t>Các hồ sơ này có thể cung cấp thông tin quý giá cho các dự án trong tương lai.</a:t>
              </a:r>
            </a:p>
          </p:txBody>
        </p:sp>
        <p:sp>
          <p:nvSpPr>
            <p:cNvPr id="8" name="TextBox 8"/>
            <p:cNvSpPr txBox="1"/>
            <p:nvPr/>
          </p:nvSpPr>
          <p:spPr>
            <a:xfrm>
              <a:off x="0" y="6047104"/>
              <a:ext cx="12459832" cy="759934"/>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Thông tin hữu ích</a:t>
              </a:r>
            </a:p>
          </p:txBody>
        </p:sp>
      </p:grpSp>
      <p:sp>
        <p:nvSpPr>
          <p:cNvPr id="9" name="AutoShape 9"/>
          <p:cNvSpPr/>
          <p:nvPr/>
        </p:nvSpPr>
        <p:spPr>
          <a:xfrm>
            <a:off x="0" y="8793608"/>
            <a:ext cx="18288000" cy="1493392"/>
          </a:xfrm>
          <a:prstGeom prst="rect">
            <a:avLst/>
          </a:prstGeom>
          <a:solidFill>
            <a:srgbClr val="000000">
              <a:alpha val="4706"/>
            </a:srgbClr>
          </a:solidFill>
        </p:spPr>
        <p:txBody>
          <a:bodyPr/>
          <a:lstStyle/>
          <a:p>
            <a:endParaRPr lang="en-US"/>
          </a:p>
        </p:txBody>
      </p:sp>
      <p:sp>
        <p:nvSpPr>
          <p:cNvPr id="10" name="TextBox 10"/>
          <p:cNvSpPr txBox="1"/>
          <p:nvPr/>
        </p:nvSpPr>
        <p:spPr>
          <a:xfrm>
            <a:off x="14208863" y="7934633"/>
            <a:ext cx="3050437" cy="1526397"/>
          </a:xfrm>
          <a:prstGeom prst="rect">
            <a:avLst/>
          </a:prstGeom>
        </p:spPr>
        <p:txBody>
          <a:bodyPr lIns="0" tIns="0" rIns="0" bIns="0" rtlCol="0" anchor="t">
            <a:spAutoFit/>
          </a:bodyPr>
          <a:lstStyle/>
          <a:p>
            <a:pPr algn="r">
              <a:lnSpc>
                <a:spcPts val="12599"/>
              </a:lnSpc>
              <a:spcBef>
                <a:spcPct val="0"/>
              </a:spcBef>
            </a:pPr>
            <a:r>
              <a:rPr lang="en-US" sz="8999" b="1">
                <a:solidFill>
                  <a:srgbClr val="000000"/>
                </a:solidFill>
                <a:latin typeface="Open Sans Bold"/>
                <a:ea typeface="Open Sans Bold"/>
                <a:cs typeface="Open Sans Bold"/>
                <a:sym typeface="Open Sans Bold"/>
              </a:rPr>
              <a:t>/10.3</a:t>
            </a:r>
          </a:p>
        </p:txBody>
      </p:sp>
      <p:sp>
        <p:nvSpPr>
          <p:cNvPr id="11" name="TextBox 11"/>
          <p:cNvSpPr txBox="1"/>
          <p:nvPr/>
        </p:nvSpPr>
        <p:spPr>
          <a:xfrm>
            <a:off x="10676873" y="3790801"/>
            <a:ext cx="6582427" cy="1647825"/>
          </a:xfrm>
          <a:prstGeom prst="rect">
            <a:avLst/>
          </a:prstGeom>
        </p:spPr>
        <p:txBody>
          <a:bodyPr lIns="0" tIns="0" rIns="0" bIns="0" rtlCol="0" anchor="t">
            <a:spAutoFit/>
          </a:bodyPr>
          <a:lstStyle/>
          <a:p>
            <a:pPr algn="r">
              <a:lnSpc>
                <a:spcPts val="6599"/>
              </a:lnSpc>
            </a:pPr>
            <a:r>
              <a:rPr lang="en-US" sz="5499" b="1">
                <a:solidFill>
                  <a:srgbClr val="000000"/>
                </a:solidFill>
                <a:latin typeface="Open Sans Bold"/>
                <a:ea typeface="Open Sans Bold"/>
                <a:cs typeface="Open Sans Bold"/>
                <a:sym typeface="Open Sans Bold"/>
              </a:rPr>
              <a:t>Lưu trữ</a:t>
            </a:r>
          </a:p>
          <a:p>
            <a:pPr algn="r">
              <a:lnSpc>
                <a:spcPts val="6599"/>
              </a:lnSpc>
            </a:pPr>
            <a:r>
              <a:rPr lang="en-US" sz="5499" b="1">
                <a:solidFill>
                  <a:srgbClr val="000000"/>
                </a:solidFill>
                <a:latin typeface="Open Sans Bold"/>
                <a:ea typeface="Open Sans Bold"/>
                <a:cs typeface="Open Sans Bold"/>
                <a:sym typeface="Open Sans Bold"/>
              </a:rPr>
              <a:t>dự án</a:t>
            </a:r>
          </a:p>
        </p:txBody>
      </p:sp>
      <p:sp>
        <p:nvSpPr>
          <p:cNvPr id="12" name="TextBox 12"/>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a:ea typeface="Open Sans"/>
                <a:cs typeface="Open Sans"/>
                <a:sym typeface="Open Sans"/>
              </a:rPr>
              <a:t>Business Review | 2030</a:t>
            </a:r>
          </a:p>
        </p:txBody>
      </p: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122464" y="5143500"/>
            <a:ext cx="9266464" cy="5143500"/>
          </a:xfrm>
          <a:prstGeom prst="rect">
            <a:avLst/>
          </a:prstGeom>
          <a:solidFill>
            <a:srgbClr val="F8F8F8"/>
          </a:solidFill>
        </p:spPr>
        <p:txBody>
          <a:bodyPr/>
          <a:lstStyle/>
          <a:p>
            <a:endParaRPr lang="en-US"/>
          </a:p>
        </p:txBody>
      </p:sp>
      <p:grpSp>
        <p:nvGrpSpPr>
          <p:cNvPr id="4" name="Group 4"/>
          <p:cNvGrpSpPr/>
          <p:nvPr/>
        </p:nvGrpSpPr>
        <p:grpSpPr>
          <a:xfrm>
            <a:off x="1931301" y="6786800"/>
            <a:ext cx="5158934" cy="1856900"/>
            <a:chOff x="0" y="0"/>
            <a:chExt cx="6878579" cy="2475867"/>
          </a:xfrm>
        </p:grpSpPr>
        <p:sp>
          <p:nvSpPr>
            <p:cNvPr id="5" name="TextBox 5"/>
            <p:cNvSpPr txBox="1"/>
            <p:nvPr/>
          </p:nvSpPr>
          <p:spPr>
            <a:xfrm>
              <a:off x="0" y="-19050"/>
              <a:ext cx="6878579" cy="1276350"/>
            </a:xfrm>
            <a:prstGeom prst="rect">
              <a:avLst/>
            </a:prstGeom>
          </p:spPr>
          <p:txBody>
            <a:bodyPr lIns="0" tIns="0" rIns="0" bIns="0" rtlCol="0" anchor="t">
              <a:spAutoFit/>
            </a:bodyPr>
            <a:lstStyle/>
            <a:p>
              <a:pPr marL="0" lvl="0" indent="0" algn="l">
                <a:lnSpc>
                  <a:spcPts val="7440"/>
                </a:lnSpc>
                <a:spcBef>
                  <a:spcPct val="0"/>
                </a:spcBef>
              </a:pPr>
              <a:r>
                <a:rPr lang="en-US" sz="6200" b="1" u="none">
                  <a:solidFill>
                    <a:srgbClr val="040606"/>
                  </a:solidFill>
                  <a:latin typeface="Public Sans Bold"/>
                  <a:ea typeface="Public Sans Bold"/>
                  <a:cs typeface="Public Sans Bold"/>
                  <a:sym typeface="Public Sans Bold"/>
                </a:rPr>
                <a:t>THANK YOU !</a:t>
              </a:r>
            </a:p>
          </p:txBody>
        </p:sp>
        <p:sp>
          <p:nvSpPr>
            <p:cNvPr id="6" name="TextBox 6"/>
            <p:cNvSpPr txBox="1"/>
            <p:nvPr/>
          </p:nvSpPr>
          <p:spPr>
            <a:xfrm>
              <a:off x="0" y="1724237"/>
              <a:ext cx="6878579" cy="751630"/>
            </a:xfrm>
            <a:prstGeom prst="rect">
              <a:avLst/>
            </a:prstGeom>
          </p:spPr>
          <p:txBody>
            <a:bodyPr lIns="0" tIns="0" rIns="0" bIns="0" rtlCol="0" anchor="t">
              <a:spAutoFit/>
            </a:bodyPr>
            <a:lstStyle/>
            <a:p>
              <a:pPr algn="l">
                <a:lnSpc>
                  <a:spcPts val="4759"/>
                </a:lnSpc>
                <a:spcBef>
                  <a:spcPct val="0"/>
                </a:spcBef>
              </a:pPr>
              <a:r>
                <a:rPr lang="en-US" sz="3399" b="1">
                  <a:solidFill>
                    <a:srgbClr val="040606"/>
                  </a:solidFill>
                  <a:latin typeface="Open Sans Bold"/>
                  <a:ea typeface="Open Sans Bold"/>
                  <a:cs typeface="Open Sans Bold"/>
                  <a:sym typeface="Open Sans Bold"/>
                </a:rPr>
                <a:t>FOR LISTEN</a:t>
              </a:r>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277588" y="632732"/>
            <a:ext cx="4407628" cy="8939893"/>
          </a:xfrm>
          <a:prstGeom prst="rect">
            <a:avLst/>
          </a:prstGeom>
          <a:solidFill>
            <a:srgbClr val="E8E7E5"/>
          </a:solidFill>
        </p:spPr>
        <p:txBody>
          <a:bodyPr/>
          <a:lstStyle/>
          <a:p>
            <a:endParaRPr lang="en-US"/>
          </a:p>
        </p:txBody>
      </p:sp>
      <p:sp>
        <p:nvSpPr>
          <p:cNvPr id="3" name="Freeform 3"/>
          <p:cNvSpPr/>
          <p:nvPr/>
        </p:nvSpPr>
        <p:spPr>
          <a:xfrm>
            <a:off x="9777818" y="1948691"/>
            <a:ext cx="4999539" cy="6389619"/>
          </a:xfrm>
          <a:custGeom>
            <a:avLst/>
            <a:gdLst/>
            <a:ahLst/>
            <a:cxnLst/>
            <a:rect l="l" t="t" r="r" b="b"/>
            <a:pathLst>
              <a:path w="4999539" h="6389619">
                <a:moveTo>
                  <a:pt x="0" y="0"/>
                </a:moveTo>
                <a:lnTo>
                  <a:pt x="4999539" y="0"/>
                </a:lnTo>
                <a:lnTo>
                  <a:pt x="4999539" y="6389618"/>
                </a:lnTo>
                <a:lnTo>
                  <a:pt x="0" y="6389618"/>
                </a:lnTo>
                <a:lnTo>
                  <a:pt x="0" y="0"/>
                </a:lnTo>
                <a:close/>
              </a:path>
            </a:pathLst>
          </a:custGeom>
          <a:blipFill>
            <a:blip r:embed="rId2">
              <a:alphaModFix amt="95000"/>
            </a:blip>
            <a:stretch>
              <a:fillRect l="-46027" r="-46027"/>
            </a:stretch>
          </a:blipFill>
        </p:spPr>
        <p:txBody>
          <a:bodyPr/>
          <a:lstStyle/>
          <a:p>
            <a:endParaRPr lang="en-US"/>
          </a:p>
        </p:txBody>
      </p:sp>
      <p:sp>
        <p:nvSpPr>
          <p:cNvPr id="4" name="TextBox 4"/>
          <p:cNvSpPr txBox="1"/>
          <p:nvPr/>
        </p:nvSpPr>
        <p:spPr>
          <a:xfrm>
            <a:off x="1028700" y="1948691"/>
            <a:ext cx="6895006" cy="942975"/>
          </a:xfrm>
          <a:prstGeom prst="rect">
            <a:avLst/>
          </a:prstGeom>
        </p:spPr>
        <p:txBody>
          <a:bodyPr lIns="0" tIns="0" rIns="0" bIns="0" rtlCol="0" anchor="t">
            <a:spAutoFit/>
          </a:bodyPr>
          <a:lstStyle/>
          <a:p>
            <a:pPr marL="0" lvl="0" indent="0" algn="l">
              <a:lnSpc>
                <a:spcPts val="7440"/>
              </a:lnSpc>
              <a:spcBef>
                <a:spcPct val="0"/>
              </a:spcBef>
            </a:pPr>
            <a:r>
              <a:rPr lang="en-US" sz="6200" b="1">
                <a:solidFill>
                  <a:srgbClr val="2E3531"/>
                </a:solidFill>
                <a:latin typeface="Open Sans Bold"/>
                <a:ea typeface="Open Sans Bold"/>
                <a:cs typeface="Open Sans Bold"/>
                <a:sym typeface="Open Sans Bold"/>
              </a:rPr>
              <a:t>Nguyên nhân</a:t>
            </a:r>
          </a:p>
        </p:txBody>
      </p:sp>
      <p:sp>
        <p:nvSpPr>
          <p:cNvPr id="5" name="TextBox 5"/>
          <p:cNvSpPr txBox="1"/>
          <p:nvPr/>
        </p:nvSpPr>
        <p:spPr>
          <a:xfrm>
            <a:off x="1028700" y="4271645"/>
            <a:ext cx="7670613" cy="905510"/>
          </a:xfrm>
          <a:prstGeom prst="rect">
            <a:avLst/>
          </a:prstGeom>
        </p:spPr>
        <p:txBody>
          <a:bodyPr lIns="0" tIns="0" rIns="0" bIns="0" rtlCol="0" anchor="t">
            <a:spAutoFit/>
          </a:bodyPr>
          <a:lstStyle/>
          <a:p>
            <a:pPr marL="0" lvl="0" indent="0" algn="l">
              <a:lnSpc>
                <a:spcPts val="3639"/>
              </a:lnSpc>
            </a:pPr>
            <a:r>
              <a:rPr lang="en-US" sz="2599">
                <a:solidFill>
                  <a:srgbClr val="2E3531"/>
                </a:solidFill>
                <a:latin typeface="Tex Gyre Bonum"/>
                <a:ea typeface="Tex Gyre Bonum"/>
                <a:cs typeface="Tex Gyre Bonum"/>
                <a:sym typeface="Tex Gyre Bonum"/>
              </a:rPr>
              <a:t>Do </a:t>
            </a:r>
            <a:r>
              <a:rPr lang="en-US" sz="2599" b="1">
                <a:solidFill>
                  <a:srgbClr val="2E3531"/>
                </a:solidFill>
                <a:latin typeface="Tex Gyre Bonum Bold"/>
                <a:ea typeface="Tex Gyre Bonum Bold"/>
                <a:cs typeface="Tex Gyre Bonum Bold"/>
                <a:sym typeface="Tex Gyre Bonum Bold"/>
              </a:rPr>
              <a:t>không thông báo</a:t>
            </a:r>
            <a:r>
              <a:rPr lang="en-US" sz="2599">
                <a:solidFill>
                  <a:srgbClr val="2E3531"/>
                </a:solidFill>
                <a:latin typeface="Tex Gyre Bonum"/>
                <a:ea typeface="Tex Gyre Bonum"/>
                <a:cs typeface="Tex Gyre Bonum"/>
                <a:sym typeface="Tex Gyre Bonum"/>
              </a:rPr>
              <a:t> cho người trong dự án dẫn đến những điều sai sót</a:t>
            </a:r>
          </a:p>
        </p:txBody>
      </p:sp>
      <p:sp>
        <p:nvSpPr>
          <p:cNvPr id="6" name="TextBox 6"/>
          <p:cNvSpPr txBox="1"/>
          <p:nvPr/>
        </p:nvSpPr>
        <p:spPr>
          <a:xfrm>
            <a:off x="1028700" y="5991529"/>
            <a:ext cx="7304359" cy="1181100"/>
          </a:xfrm>
          <a:prstGeom prst="rect">
            <a:avLst/>
          </a:prstGeom>
        </p:spPr>
        <p:txBody>
          <a:bodyPr lIns="0" tIns="0" rIns="0" bIns="0" rtlCol="0" anchor="t">
            <a:spAutoFit/>
          </a:bodyPr>
          <a:lstStyle/>
          <a:p>
            <a:pPr algn="l">
              <a:lnSpc>
                <a:spcPts val="3119"/>
              </a:lnSpc>
            </a:pPr>
            <a:r>
              <a:rPr lang="en-US" sz="2599" b="1" u="sng">
                <a:solidFill>
                  <a:srgbClr val="2E3531"/>
                </a:solidFill>
                <a:latin typeface="Tex Gyre Bonum Bold"/>
                <a:ea typeface="Tex Gyre Bonum Bold"/>
                <a:cs typeface="Tex Gyre Bonum Bold"/>
                <a:sym typeface="Tex Gyre Bonum Bold"/>
              </a:rPr>
              <a:t>Thông báo</a:t>
            </a:r>
            <a:r>
              <a:rPr lang="en-US" sz="2599">
                <a:solidFill>
                  <a:srgbClr val="2E3531"/>
                </a:solidFill>
                <a:latin typeface="Tex Gyre Bonum"/>
                <a:ea typeface="Tex Gyre Bonum"/>
                <a:cs typeface="Tex Gyre Bonum"/>
                <a:sym typeface="Tex Gyre Bonum"/>
              </a:rPr>
              <a:t> ở đây hay còn gọi là </a:t>
            </a:r>
          </a:p>
          <a:p>
            <a:pPr algn="l">
              <a:lnSpc>
                <a:spcPts val="3119"/>
              </a:lnSpc>
            </a:pPr>
            <a:endParaRPr lang="en-US" sz="2599">
              <a:solidFill>
                <a:srgbClr val="2E3531"/>
              </a:solidFill>
              <a:latin typeface="Tex Gyre Bonum"/>
              <a:ea typeface="Tex Gyre Bonum"/>
              <a:cs typeface="Tex Gyre Bonum"/>
              <a:sym typeface="Tex Gyre Bonum"/>
            </a:endParaRPr>
          </a:p>
          <a:p>
            <a:pPr marL="0" lvl="0" indent="0" algn="ctr">
              <a:lnSpc>
                <a:spcPts val="3119"/>
              </a:lnSpc>
              <a:spcBef>
                <a:spcPct val="0"/>
              </a:spcBef>
            </a:pPr>
            <a:r>
              <a:rPr lang="en-US" sz="2599" b="1">
                <a:solidFill>
                  <a:srgbClr val="2E3531"/>
                </a:solidFill>
                <a:latin typeface="Tex Gyre Bonum Bold"/>
                <a:ea typeface="Tex Gyre Bonum Bold"/>
                <a:cs typeface="Tex Gyre Bonum Bold"/>
                <a:sym typeface="Tex Gyre Bonum Bold"/>
              </a:rPr>
              <a:t>“Truyền thông trong dự án”</a:t>
            </a:r>
          </a:p>
        </p:txBody>
      </p:sp>
      <p:sp>
        <p:nvSpPr>
          <p:cNvPr id="7" name="AutoShape 7"/>
          <p:cNvSpPr/>
          <p:nvPr/>
        </p:nvSpPr>
        <p:spPr>
          <a:xfrm>
            <a:off x="1028700" y="1068495"/>
            <a:ext cx="1175568" cy="137659"/>
          </a:xfrm>
          <a:prstGeom prst="rect">
            <a:avLst/>
          </a:prstGeom>
          <a:solidFill>
            <a:srgbClr val="000000"/>
          </a:solidFill>
        </p:spPr>
        <p:txBody>
          <a:bodyPr/>
          <a:lstStyle/>
          <a:p>
            <a:endParaRPr lang="en-US"/>
          </a:p>
        </p:txBody>
      </p:sp>
      <p:sp>
        <p:nvSpPr>
          <p:cNvPr id="8" name="TextBox 8"/>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277588" y="632732"/>
            <a:ext cx="4407628" cy="8939893"/>
          </a:xfrm>
          <a:prstGeom prst="rect">
            <a:avLst/>
          </a:prstGeom>
          <a:solidFill>
            <a:srgbClr val="E8E7E5"/>
          </a:solidFill>
        </p:spPr>
        <p:txBody>
          <a:bodyPr/>
          <a:lstStyle/>
          <a:p>
            <a:endParaRPr lang="en-US"/>
          </a:p>
        </p:txBody>
      </p:sp>
      <p:sp>
        <p:nvSpPr>
          <p:cNvPr id="3" name="Freeform 3"/>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362" b="-12362"/>
            </a:stretch>
          </a:blipFill>
        </p:spPr>
        <p:txBody>
          <a:bodyPr/>
          <a:lstStyle/>
          <a:p>
            <a:endParaRPr lang="en-US"/>
          </a:p>
        </p:txBody>
      </p:sp>
      <p:sp>
        <p:nvSpPr>
          <p:cNvPr id="4" name="TextBox 4"/>
          <p:cNvSpPr txBox="1"/>
          <p:nvPr/>
        </p:nvSpPr>
        <p:spPr>
          <a:xfrm>
            <a:off x="1028700" y="4131129"/>
            <a:ext cx="5833649" cy="1943100"/>
          </a:xfrm>
          <a:prstGeom prst="rect">
            <a:avLst/>
          </a:prstGeom>
        </p:spPr>
        <p:txBody>
          <a:bodyPr lIns="0" tIns="0" rIns="0" bIns="0" rtlCol="0" anchor="t">
            <a:spAutoFit/>
          </a:bodyPr>
          <a:lstStyle/>
          <a:p>
            <a:pPr marL="0" lvl="0" indent="0" algn="l">
              <a:lnSpc>
                <a:spcPts val="7679"/>
              </a:lnSpc>
              <a:spcBef>
                <a:spcPct val="0"/>
              </a:spcBef>
            </a:pPr>
            <a:r>
              <a:rPr lang="en-US" sz="6399" b="1">
                <a:solidFill>
                  <a:srgbClr val="2E3531"/>
                </a:solidFill>
                <a:latin typeface="Open Sans Bold"/>
                <a:ea typeface="Open Sans Bold"/>
                <a:cs typeface="Open Sans Bold"/>
                <a:sym typeface="Open Sans Bold"/>
              </a:rPr>
              <a:t>Truyền thông là gì ?</a:t>
            </a:r>
          </a:p>
        </p:txBody>
      </p:sp>
      <p:sp>
        <p:nvSpPr>
          <p:cNvPr id="5" name="AutoShape 5"/>
          <p:cNvSpPr/>
          <p:nvPr/>
        </p:nvSpPr>
        <p:spPr>
          <a:xfrm>
            <a:off x="1028700" y="1068495"/>
            <a:ext cx="1175568" cy="137659"/>
          </a:xfrm>
          <a:prstGeom prst="rect">
            <a:avLst/>
          </a:prstGeom>
          <a:solidFill>
            <a:srgbClr val="000000"/>
          </a:solidFill>
        </p:spPr>
        <p:txBody>
          <a:bodyPr/>
          <a:lstStyle/>
          <a:p>
            <a:endParaRPr lang="en-US"/>
          </a:p>
        </p:txBody>
      </p:sp>
      <p:sp>
        <p:nvSpPr>
          <p:cNvPr id="6" name="TextBox 6"/>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1929986"/>
            <a:ext cx="7646229" cy="1885950"/>
          </a:xfrm>
          <a:prstGeom prst="rect">
            <a:avLst/>
          </a:prstGeom>
        </p:spPr>
        <p:txBody>
          <a:bodyPr lIns="0" tIns="0" rIns="0" bIns="0" rtlCol="0" anchor="t">
            <a:spAutoFit/>
          </a:bodyPr>
          <a:lstStyle/>
          <a:p>
            <a:pPr algn="l">
              <a:lnSpc>
                <a:spcPts val="7440"/>
              </a:lnSpc>
            </a:pPr>
            <a:r>
              <a:rPr lang="en-US" sz="6200" b="1">
                <a:solidFill>
                  <a:srgbClr val="2E3531"/>
                </a:solidFill>
                <a:latin typeface="Open Sans Bold"/>
                <a:ea typeface="Open Sans Bold"/>
                <a:cs typeface="Open Sans Bold"/>
                <a:sym typeface="Open Sans Bold"/>
              </a:rPr>
              <a:t>Dựa trên ngữ cảnh </a:t>
            </a:r>
          </a:p>
          <a:p>
            <a:pPr marL="0" lvl="0" indent="0" algn="l">
              <a:lnSpc>
                <a:spcPts val="7440"/>
              </a:lnSpc>
              <a:spcBef>
                <a:spcPct val="0"/>
              </a:spcBef>
            </a:pPr>
            <a:r>
              <a:rPr lang="en-US" sz="6200" b="1">
                <a:solidFill>
                  <a:srgbClr val="2E3531"/>
                </a:solidFill>
                <a:latin typeface="Open Sans Bold"/>
                <a:ea typeface="Open Sans Bold"/>
                <a:cs typeface="Open Sans Bold"/>
                <a:sym typeface="Open Sans Bold"/>
              </a:rPr>
              <a:t>quản lý dự án</a:t>
            </a:r>
          </a:p>
        </p:txBody>
      </p:sp>
      <p:sp>
        <p:nvSpPr>
          <p:cNvPr id="3" name="TextBox 3"/>
          <p:cNvSpPr txBox="1"/>
          <p:nvPr/>
        </p:nvSpPr>
        <p:spPr>
          <a:xfrm>
            <a:off x="1028700" y="4620986"/>
            <a:ext cx="7013084" cy="933450"/>
          </a:xfrm>
          <a:prstGeom prst="rect">
            <a:avLst/>
          </a:prstGeom>
        </p:spPr>
        <p:txBody>
          <a:bodyPr lIns="0" tIns="0" rIns="0" bIns="0" rtlCol="0" anchor="t">
            <a:spAutoFit/>
          </a:bodyPr>
          <a:lstStyle/>
          <a:p>
            <a:pPr marL="0" lvl="0" indent="0" algn="l">
              <a:lnSpc>
                <a:spcPts val="3720"/>
              </a:lnSpc>
              <a:spcBef>
                <a:spcPct val="0"/>
              </a:spcBef>
            </a:pPr>
            <a:r>
              <a:rPr lang="en-US" sz="3100">
                <a:solidFill>
                  <a:srgbClr val="2E3531"/>
                </a:solidFill>
                <a:latin typeface="Tex Gyre Pagella"/>
                <a:ea typeface="Tex Gyre Pagella"/>
                <a:cs typeface="Tex Gyre Pagella"/>
                <a:sym typeface="Tex Gyre Pagella"/>
              </a:rPr>
              <a:t>Truyền thông chủ yếu đề cập đến giao tiếp giữa những người trong dự án</a:t>
            </a:r>
          </a:p>
        </p:txBody>
      </p:sp>
      <p:sp>
        <p:nvSpPr>
          <p:cNvPr id="4" name="TextBox 4"/>
          <p:cNvSpPr txBox="1"/>
          <p:nvPr/>
        </p:nvSpPr>
        <p:spPr>
          <a:xfrm>
            <a:off x="1028700" y="6359486"/>
            <a:ext cx="7013084" cy="466725"/>
          </a:xfrm>
          <a:prstGeom prst="rect">
            <a:avLst/>
          </a:prstGeom>
        </p:spPr>
        <p:txBody>
          <a:bodyPr lIns="0" tIns="0" rIns="0" bIns="0" rtlCol="0" anchor="t">
            <a:spAutoFit/>
          </a:bodyPr>
          <a:lstStyle/>
          <a:p>
            <a:pPr marL="0" lvl="0" indent="0" algn="l">
              <a:lnSpc>
                <a:spcPts val="3720"/>
              </a:lnSpc>
              <a:spcBef>
                <a:spcPct val="0"/>
              </a:spcBef>
            </a:pPr>
            <a:r>
              <a:rPr lang="en-US" sz="3100">
                <a:solidFill>
                  <a:srgbClr val="2E3531"/>
                </a:solidFill>
                <a:latin typeface="Tex Gyre Pagella"/>
                <a:ea typeface="Tex Gyre Pagella"/>
                <a:cs typeface="Tex Gyre Pagella"/>
                <a:sym typeface="Tex Gyre Pagella"/>
              </a:rPr>
              <a:t>Ví dụ:</a:t>
            </a:r>
          </a:p>
        </p:txBody>
      </p:sp>
      <p:sp>
        <p:nvSpPr>
          <p:cNvPr id="5" name="TextBox 5"/>
          <p:cNvSpPr txBox="1"/>
          <p:nvPr/>
        </p:nvSpPr>
        <p:spPr>
          <a:xfrm>
            <a:off x="1376211" y="7140536"/>
            <a:ext cx="7013084" cy="1400175"/>
          </a:xfrm>
          <a:prstGeom prst="rect">
            <a:avLst/>
          </a:prstGeom>
        </p:spPr>
        <p:txBody>
          <a:bodyPr lIns="0" tIns="0" rIns="0" bIns="0" rtlCol="0" anchor="t">
            <a:spAutoFit/>
          </a:bodyPr>
          <a:lstStyle/>
          <a:p>
            <a:pPr marL="669291" lvl="1" indent="-334646" algn="l">
              <a:lnSpc>
                <a:spcPts val="3720"/>
              </a:lnSpc>
              <a:buFont typeface="Arial"/>
              <a:buChar char="•"/>
            </a:pPr>
            <a:r>
              <a:rPr lang="en-US" sz="3100">
                <a:solidFill>
                  <a:srgbClr val="2E3531"/>
                </a:solidFill>
                <a:latin typeface="Tex Gyre Pagella"/>
                <a:ea typeface="Tex Gyre Pagella"/>
                <a:cs typeface="Tex Gyre Pagella"/>
                <a:sym typeface="Tex Gyre Pagella"/>
              </a:rPr>
              <a:t>Chia sẻ thông tin</a:t>
            </a:r>
          </a:p>
          <a:p>
            <a:pPr marL="669291" lvl="1" indent="-334646" algn="l">
              <a:lnSpc>
                <a:spcPts val="3720"/>
              </a:lnSpc>
              <a:buFont typeface="Arial"/>
              <a:buChar char="•"/>
            </a:pPr>
            <a:r>
              <a:rPr lang="en-US" sz="3100">
                <a:solidFill>
                  <a:srgbClr val="2E3531"/>
                </a:solidFill>
                <a:latin typeface="Tex Gyre Pagella"/>
                <a:ea typeface="Tex Gyre Pagella"/>
                <a:cs typeface="Tex Gyre Pagella"/>
                <a:sym typeface="Tex Gyre Pagella"/>
              </a:rPr>
              <a:t>Báo cáo tiến độ</a:t>
            </a:r>
          </a:p>
          <a:p>
            <a:pPr marL="669291" lvl="1" indent="-334646" algn="l">
              <a:lnSpc>
                <a:spcPts val="3720"/>
              </a:lnSpc>
              <a:buFont typeface="Arial"/>
              <a:buChar char="•"/>
            </a:pPr>
            <a:r>
              <a:rPr lang="en-US" sz="3100">
                <a:solidFill>
                  <a:srgbClr val="2E3531"/>
                </a:solidFill>
                <a:latin typeface="Tex Gyre Pagella"/>
                <a:ea typeface="Tex Gyre Pagella"/>
                <a:cs typeface="Tex Gyre Pagella"/>
                <a:sym typeface="Tex Gyre Pagella"/>
              </a:rPr>
              <a:t>Thảo luận về vấn đề và giải pháp </a:t>
            </a:r>
          </a:p>
        </p:txBody>
      </p:sp>
      <p:sp>
        <p:nvSpPr>
          <p:cNvPr id="6" name="AutoShape 6"/>
          <p:cNvSpPr/>
          <p:nvPr/>
        </p:nvSpPr>
        <p:spPr>
          <a:xfrm>
            <a:off x="12277588" y="632732"/>
            <a:ext cx="4407628" cy="8939893"/>
          </a:xfrm>
          <a:prstGeom prst="rect">
            <a:avLst/>
          </a:prstGeom>
          <a:solidFill>
            <a:srgbClr val="E8E7E5"/>
          </a:solidFill>
        </p:spPr>
        <p:txBody>
          <a:bodyPr/>
          <a:lstStyle/>
          <a:p>
            <a:endParaRPr lang="en-US"/>
          </a:p>
        </p:txBody>
      </p:sp>
      <p:sp>
        <p:nvSpPr>
          <p:cNvPr id="7" name="Freeform 7"/>
          <p:cNvSpPr/>
          <p:nvPr/>
        </p:nvSpPr>
        <p:spPr>
          <a:xfrm>
            <a:off x="9722304" y="2069241"/>
            <a:ext cx="5103226" cy="6148518"/>
          </a:xfrm>
          <a:custGeom>
            <a:avLst/>
            <a:gdLst/>
            <a:ahLst/>
            <a:cxnLst/>
            <a:rect l="l" t="t" r="r" b="b"/>
            <a:pathLst>
              <a:path w="5103226" h="6148518">
                <a:moveTo>
                  <a:pt x="0" y="0"/>
                </a:moveTo>
                <a:lnTo>
                  <a:pt x="5103226" y="0"/>
                </a:lnTo>
                <a:lnTo>
                  <a:pt x="5103226" y="6148518"/>
                </a:lnTo>
                <a:lnTo>
                  <a:pt x="0" y="6148518"/>
                </a:lnTo>
                <a:lnTo>
                  <a:pt x="0" y="0"/>
                </a:lnTo>
                <a:close/>
              </a:path>
            </a:pathLst>
          </a:custGeom>
          <a:blipFill>
            <a:blip r:embed="rId2"/>
            <a:stretch>
              <a:fillRect t="-12362" b="-12362"/>
            </a:stretch>
          </a:blipFill>
        </p:spPr>
        <p:txBody>
          <a:bodyPr/>
          <a:lstStyle/>
          <a:p>
            <a:endParaRPr lang="en-US"/>
          </a:p>
        </p:txBody>
      </p:sp>
      <p:sp>
        <p:nvSpPr>
          <p:cNvPr id="8" name="TextBox 8"/>
          <p:cNvSpPr txBox="1"/>
          <p:nvPr/>
        </p:nvSpPr>
        <p:spPr>
          <a:xfrm rot="5400000">
            <a:off x="15077874" y="2952548"/>
            <a:ext cx="4075005" cy="306898"/>
          </a:xfrm>
          <a:prstGeom prst="rect">
            <a:avLst/>
          </a:prstGeom>
        </p:spPr>
        <p:txBody>
          <a:bodyPr lIns="0" tIns="0" rIns="0" bIns="0" rtlCol="0" anchor="t">
            <a:spAutoFit/>
          </a:bodyPr>
          <a:lstStyle/>
          <a:p>
            <a:pPr algn="l">
              <a:lnSpc>
                <a:spcPts val="2400"/>
              </a:lnSpc>
            </a:pPr>
            <a:r>
              <a:rPr lang="en-US" sz="2000" spc="100">
                <a:solidFill>
                  <a:srgbClr val="000000"/>
                </a:solidFill>
                <a:latin typeface="Open Sans"/>
                <a:ea typeface="Open Sans"/>
                <a:cs typeface="Open Sans"/>
                <a:sym typeface="Open Sans"/>
              </a:rPr>
              <a:t>Nhóm 9 - Quản lý dự án | 2024</a:t>
            </a:r>
          </a:p>
        </p:txBody>
      </p:sp>
      <p:sp>
        <p:nvSpPr>
          <p:cNvPr id="9" name="AutoShape 9"/>
          <p:cNvSpPr/>
          <p:nvPr/>
        </p:nvSpPr>
        <p:spPr>
          <a:xfrm>
            <a:off x="1028700" y="1068495"/>
            <a:ext cx="1175568" cy="137659"/>
          </a:xfrm>
          <a:prstGeom prst="rect">
            <a:avLst/>
          </a:prstGeom>
          <a:solidFill>
            <a:srgbClr val="000000"/>
          </a:solidFill>
        </p:spPr>
        <p:txBody>
          <a:bodyPr/>
          <a:lstStyle/>
          <a:p>
            <a:endParaRPr 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3047" y="0"/>
            <a:ext cx="8873018" cy="10287000"/>
          </a:xfrm>
          <a:prstGeom prst="rect">
            <a:avLst/>
          </a:prstGeom>
          <a:solidFill>
            <a:srgbClr val="D9D9D9"/>
          </a:solidFill>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856663" y="6454357"/>
            <a:ext cx="7217290" cy="2093179"/>
            <a:chOff x="0" y="0"/>
            <a:chExt cx="3945730" cy="1148952"/>
          </a:xfrm>
        </p:grpSpPr>
        <p:sp>
          <p:nvSpPr>
            <p:cNvPr id="5" name="Freeform 5"/>
            <p:cNvSpPr/>
            <p:nvPr/>
          </p:nvSpPr>
          <p:spPr>
            <a:xfrm>
              <a:off x="0" y="0"/>
              <a:ext cx="3945730" cy="1148952"/>
            </a:xfrm>
            <a:custGeom>
              <a:avLst/>
              <a:gdLst/>
              <a:ahLst/>
              <a:cxnLst/>
              <a:rect l="l" t="t" r="r" b="b"/>
              <a:pathLst>
                <a:path w="3945730" h="1148952">
                  <a:moveTo>
                    <a:pt x="3821269" y="1148952"/>
                  </a:moveTo>
                  <a:lnTo>
                    <a:pt x="124460" y="1148952"/>
                  </a:lnTo>
                  <a:cubicBezTo>
                    <a:pt x="55880" y="1148952"/>
                    <a:pt x="0" y="1093072"/>
                    <a:pt x="0" y="1024492"/>
                  </a:cubicBezTo>
                  <a:lnTo>
                    <a:pt x="0" y="124460"/>
                  </a:lnTo>
                  <a:cubicBezTo>
                    <a:pt x="0" y="55880"/>
                    <a:pt x="55880" y="0"/>
                    <a:pt x="124460" y="0"/>
                  </a:cubicBezTo>
                  <a:lnTo>
                    <a:pt x="3821270" y="0"/>
                  </a:lnTo>
                  <a:cubicBezTo>
                    <a:pt x="3889850" y="0"/>
                    <a:pt x="3945730" y="55880"/>
                    <a:pt x="3945730" y="124460"/>
                  </a:cubicBezTo>
                  <a:lnTo>
                    <a:pt x="3945730" y="1024492"/>
                  </a:lnTo>
                  <a:cubicBezTo>
                    <a:pt x="3945730" y="1093072"/>
                    <a:pt x="3889850" y="1148952"/>
                    <a:pt x="3821270" y="1148952"/>
                  </a:cubicBezTo>
                  <a:close/>
                </a:path>
              </a:pathLst>
            </a:custGeom>
            <a:solidFill>
              <a:srgbClr val="F8F8F8"/>
            </a:solidFill>
          </p:spPr>
          <p:txBody>
            <a:bodyPr/>
            <a:lstStyle/>
            <a:p>
              <a:endParaRPr lang="en-US"/>
            </a:p>
          </p:txBody>
        </p:sp>
      </p:grpSp>
      <p:sp>
        <p:nvSpPr>
          <p:cNvPr id="6" name="Freeform 6"/>
          <p:cNvSpPr/>
          <p:nvPr/>
        </p:nvSpPr>
        <p:spPr>
          <a:xfrm rot="2700000">
            <a:off x="1204432" y="7730697"/>
            <a:ext cx="401863" cy="401863"/>
          </a:xfrm>
          <a:custGeom>
            <a:avLst/>
            <a:gdLst/>
            <a:ahLst/>
            <a:cxnLst/>
            <a:rect l="l" t="t" r="r" b="b"/>
            <a:pathLst>
              <a:path w="401863" h="401863">
                <a:moveTo>
                  <a:pt x="0" y="0"/>
                </a:moveTo>
                <a:lnTo>
                  <a:pt x="401863" y="0"/>
                </a:lnTo>
                <a:lnTo>
                  <a:pt x="401863" y="401864"/>
                </a:lnTo>
                <a:lnTo>
                  <a:pt x="0" y="401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49263" y="6887772"/>
            <a:ext cx="512200" cy="512200"/>
          </a:xfrm>
          <a:custGeom>
            <a:avLst/>
            <a:gdLst/>
            <a:ahLst/>
            <a:cxnLst/>
            <a:rect l="l" t="t" r="r" b="b"/>
            <a:pathLst>
              <a:path w="512200" h="512200">
                <a:moveTo>
                  <a:pt x="0" y="0"/>
                </a:moveTo>
                <a:lnTo>
                  <a:pt x="512201" y="0"/>
                </a:lnTo>
                <a:lnTo>
                  <a:pt x="512201" y="512200"/>
                </a:lnTo>
                <a:lnTo>
                  <a:pt x="0" y="51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2048876" y="6883729"/>
            <a:ext cx="5686885" cy="413386"/>
          </a:xfrm>
          <a:prstGeom prst="rect">
            <a:avLst/>
          </a:prstGeom>
        </p:spPr>
        <p:txBody>
          <a:bodyPr lIns="0" tIns="0" rIns="0" bIns="0" rtlCol="0" anchor="t">
            <a:spAutoFit/>
          </a:bodyPr>
          <a:lstStyle/>
          <a:p>
            <a:pPr algn="l">
              <a:lnSpc>
                <a:spcPts val="3599"/>
              </a:lnSpc>
              <a:spcBef>
                <a:spcPct val="0"/>
              </a:spcBef>
            </a:pPr>
            <a:r>
              <a:rPr lang="en-US" sz="2399" i="1">
                <a:solidFill>
                  <a:srgbClr val="646464"/>
                </a:solidFill>
                <a:latin typeface="Open Sans Italics"/>
                <a:ea typeface="Open Sans Italics"/>
                <a:cs typeface="Open Sans Italics"/>
                <a:sym typeface="Open Sans Italics"/>
              </a:rPr>
              <a:t>Hiểu thế nào là truyền thông trong dự án</a:t>
            </a:r>
          </a:p>
        </p:txBody>
      </p:sp>
      <p:grpSp>
        <p:nvGrpSpPr>
          <p:cNvPr id="9" name="Group 9"/>
          <p:cNvGrpSpPr/>
          <p:nvPr/>
        </p:nvGrpSpPr>
        <p:grpSpPr>
          <a:xfrm>
            <a:off x="856663" y="2188604"/>
            <a:ext cx="6467449" cy="2139862"/>
            <a:chOff x="0" y="0"/>
            <a:chExt cx="8623265" cy="2853149"/>
          </a:xfrm>
        </p:grpSpPr>
        <p:sp>
          <p:nvSpPr>
            <p:cNvPr id="10" name="TextBox 10"/>
            <p:cNvSpPr txBox="1"/>
            <p:nvPr/>
          </p:nvSpPr>
          <p:spPr>
            <a:xfrm>
              <a:off x="0" y="0"/>
              <a:ext cx="8623265" cy="1866900"/>
            </a:xfrm>
            <a:prstGeom prst="rect">
              <a:avLst/>
            </a:prstGeom>
          </p:spPr>
          <p:txBody>
            <a:bodyPr lIns="0" tIns="0" rIns="0" bIns="0" rtlCol="0" anchor="t">
              <a:spAutoFit/>
            </a:bodyPr>
            <a:lstStyle/>
            <a:p>
              <a:pPr marL="0" lvl="0" indent="0" algn="l">
                <a:lnSpc>
                  <a:spcPts val="11039"/>
                </a:lnSpc>
                <a:spcBef>
                  <a:spcPct val="0"/>
                </a:spcBef>
              </a:pPr>
              <a:r>
                <a:rPr lang="en-US" sz="9199" b="1">
                  <a:solidFill>
                    <a:srgbClr val="2E3531"/>
                  </a:solidFill>
                  <a:latin typeface="Open Sans Bold"/>
                  <a:ea typeface="Open Sans Bold"/>
                  <a:cs typeface="Open Sans Bold"/>
                  <a:sym typeface="Open Sans Bold"/>
                </a:rPr>
                <a:t>MỤC TIÊU</a:t>
              </a:r>
            </a:p>
          </p:txBody>
        </p:sp>
        <p:sp>
          <p:nvSpPr>
            <p:cNvPr id="11" name="TextBox 11"/>
            <p:cNvSpPr txBox="1"/>
            <p:nvPr/>
          </p:nvSpPr>
          <p:spPr>
            <a:xfrm>
              <a:off x="0" y="2208413"/>
              <a:ext cx="8623265" cy="644736"/>
            </a:xfrm>
            <a:prstGeom prst="rect">
              <a:avLst/>
            </a:prstGeom>
          </p:spPr>
          <p:txBody>
            <a:bodyPr lIns="0" tIns="0" rIns="0" bIns="0" rtlCol="0" anchor="t">
              <a:spAutoFit/>
            </a:bodyPr>
            <a:lstStyle/>
            <a:p>
              <a:pPr marL="0" lvl="0" indent="0" algn="l">
                <a:lnSpc>
                  <a:spcPts val="4060"/>
                </a:lnSpc>
                <a:spcBef>
                  <a:spcPct val="0"/>
                </a:spcBef>
              </a:pPr>
              <a:r>
                <a:rPr lang="en-US" sz="2900" i="1">
                  <a:solidFill>
                    <a:srgbClr val="646464"/>
                  </a:solidFill>
                  <a:latin typeface="Open Sans Italics"/>
                  <a:ea typeface="Open Sans Italics"/>
                  <a:cs typeface="Open Sans Italics"/>
                  <a:sym typeface="Open Sans Italics"/>
                </a:rPr>
                <a:t>BÀI HỌC QUẢN LÝ DỰ ÁN</a:t>
              </a:r>
            </a:p>
          </p:txBody>
        </p:sp>
      </p:grpSp>
      <p:sp>
        <p:nvSpPr>
          <p:cNvPr id="12" name="TextBox 12"/>
          <p:cNvSpPr txBox="1"/>
          <p:nvPr/>
        </p:nvSpPr>
        <p:spPr>
          <a:xfrm>
            <a:off x="9534525" y="2460315"/>
            <a:ext cx="8051816" cy="1019176"/>
          </a:xfrm>
          <a:prstGeom prst="rect">
            <a:avLst/>
          </a:prstGeom>
        </p:spPr>
        <p:txBody>
          <a:bodyPr lIns="0" tIns="0" rIns="0" bIns="0" rtlCol="0" anchor="t">
            <a:spAutoFit/>
          </a:bodyPr>
          <a:lstStyle/>
          <a:p>
            <a:pPr marL="647694" lvl="1" indent="-323847" algn="just">
              <a:lnSpc>
                <a:spcPts val="4199"/>
              </a:lnSpc>
              <a:buFont typeface="Arial"/>
              <a:buChar char="•"/>
            </a:pPr>
            <a:r>
              <a:rPr lang="en-US" sz="2999" b="1">
                <a:solidFill>
                  <a:srgbClr val="5B645F"/>
                </a:solidFill>
                <a:latin typeface="Open Sans Bold"/>
                <a:ea typeface="Open Sans Bold"/>
                <a:cs typeface="Open Sans Bold"/>
                <a:sym typeface="Open Sans Bold"/>
              </a:rPr>
              <a:t>Tầm quan trọng của giao tiếp và nhu cầu phát triền kỹ năng mềm </a:t>
            </a:r>
          </a:p>
        </p:txBody>
      </p:sp>
      <p:sp>
        <p:nvSpPr>
          <p:cNvPr id="13" name="TextBox 13"/>
          <p:cNvSpPr txBox="1"/>
          <p:nvPr/>
        </p:nvSpPr>
        <p:spPr>
          <a:xfrm>
            <a:off x="9534525" y="4612015"/>
            <a:ext cx="8051816" cy="1041824"/>
          </a:xfrm>
          <a:prstGeom prst="rect">
            <a:avLst/>
          </a:prstGeom>
        </p:spPr>
        <p:txBody>
          <a:bodyPr lIns="0" tIns="0" rIns="0" bIns="0" rtlCol="0" anchor="t">
            <a:spAutoFit/>
          </a:bodyPr>
          <a:lstStyle/>
          <a:p>
            <a:pPr marL="647694" lvl="1" indent="-323847" algn="just">
              <a:lnSpc>
                <a:spcPts val="4199"/>
              </a:lnSpc>
              <a:buFont typeface="Arial"/>
              <a:buChar char="•"/>
            </a:pPr>
            <a:r>
              <a:rPr lang="en-US" sz="2999" b="1" dirty="0" err="1">
                <a:solidFill>
                  <a:srgbClr val="5B645F"/>
                </a:solidFill>
                <a:latin typeface="Open Sans Bold"/>
                <a:ea typeface="Open Sans Bold"/>
                <a:cs typeface="Open Sans Bold"/>
                <a:sym typeface="Open Sans Bold"/>
              </a:rPr>
              <a:t>Các</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khái</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niệm</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yểu</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tố</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liên</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quan</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đến</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truyền</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thông</a:t>
            </a:r>
            <a:endParaRPr lang="en-US" sz="2999" b="1" dirty="0">
              <a:solidFill>
                <a:srgbClr val="5B645F"/>
              </a:solidFill>
              <a:latin typeface="Open Sans Bold"/>
              <a:ea typeface="Open Sans Bold"/>
              <a:cs typeface="Open Sans Bold"/>
              <a:sym typeface="Open Sans Bold"/>
            </a:endParaRPr>
          </a:p>
        </p:txBody>
      </p:sp>
      <p:sp>
        <p:nvSpPr>
          <p:cNvPr id="14" name="TextBox 14"/>
          <p:cNvSpPr txBox="1"/>
          <p:nvPr/>
        </p:nvSpPr>
        <p:spPr>
          <a:xfrm>
            <a:off x="9600860" y="6763714"/>
            <a:ext cx="7919147" cy="1041824"/>
          </a:xfrm>
          <a:prstGeom prst="rect">
            <a:avLst/>
          </a:prstGeom>
        </p:spPr>
        <p:txBody>
          <a:bodyPr lIns="0" tIns="0" rIns="0" bIns="0" rtlCol="0" anchor="t">
            <a:spAutoFit/>
          </a:bodyPr>
          <a:lstStyle/>
          <a:p>
            <a:pPr marL="647694" lvl="1" indent="-323847" algn="just">
              <a:lnSpc>
                <a:spcPts val="4199"/>
              </a:lnSpc>
              <a:buFont typeface="Arial"/>
              <a:buChar char="•"/>
            </a:pPr>
            <a:r>
              <a:rPr lang="en-US" sz="2999" b="1" dirty="0" err="1">
                <a:solidFill>
                  <a:srgbClr val="5B645F"/>
                </a:solidFill>
                <a:latin typeface="Open Sans Bold"/>
                <a:ea typeface="Open Sans Bold"/>
                <a:cs typeface="Open Sans Bold"/>
                <a:sym typeface="Open Sans Bold"/>
              </a:rPr>
              <a:t>Giải</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thích</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yếu</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tố</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và</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cách</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lập</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kế</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hoạch</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truyền</a:t>
            </a:r>
            <a:r>
              <a:rPr lang="en-US" sz="2999" b="1" dirty="0">
                <a:solidFill>
                  <a:srgbClr val="5B645F"/>
                </a:solidFill>
                <a:latin typeface="Open Sans Bold"/>
                <a:ea typeface="Open Sans Bold"/>
                <a:cs typeface="Open Sans Bold"/>
                <a:sym typeface="Open Sans Bold"/>
              </a:rPr>
              <a:t> </a:t>
            </a:r>
            <a:r>
              <a:rPr lang="en-US" sz="2999" b="1" dirty="0" err="1">
                <a:solidFill>
                  <a:srgbClr val="5B645F"/>
                </a:solidFill>
                <a:latin typeface="Open Sans Bold"/>
                <a:ea typeface="Open Sans Bold"/>
                <a:cs typeface="Open Sans Bold"/>
                <a:sym typeface="Open Sans Bold"/>
              </a:rPr>
              <a:t>thông</a:t>
            </a:r>
            <a:endParaRPr lang="en-US" sz="2999" b="1" dirty="0">
              <a:solidFill>
                <a:srgbClr val="5B645F"/>
              </a:solidFill>
              <a:latin typeface="Open Sans Bold"/>
              <a:ea typeface="Open Sans Bold"/>
              <a:cs typeface="Open Sans Bold"/>
              <a:sym typeface="Open Sans Bold"/>
            </a:endParaRPr>
          </a:p>
        </p:txBody>
      </p:sp>
      <p:sp>
        <p:nvSpPr>
          <p:cNvPr id="15" name="TextBox 15"/>
          <p:cNvSpPr txBox="1"/>
          <p:nvPr/>
        </p:nvSpPr>
        <p:spPr>
          <a:xfrm>
            <a:off x="2048876" y="7669581"/>
            <a:ext cx="5083313" cy="407671"/>
          </a:xfrm>
          <a:prstGeom prst="rect">
            <a:avLst/>
          </a:prstGeom>
        </p:spPr>
        <p:txBody>
          <a:bodyPr lIns="0" tIns="0" rIns="0" bIns="0" rtlCol="0" anchor="t">
            <a:spAutoFit/>
          </a:bodyPr>
          <a:lstStyle/>
          <a:p>
            <a:pPr algn="l">
              <a:lnSpc>
                <a:spcPts val="3449"/>
              </a:lnSpc>
              <a:spcBef>
                <a:spcPct val="0"/>
              </a:spcBef>
            </a:pPr>
            <a:r>
              <a:rPr lang="en-US" sz="2299" i="1">
                <a:solidFill>
                  <a:srgbClr val="646464"/>
                </a:solidFill>
                <a:latin typeface="Open Sans Italics"/>
                <a:ea typeface="Open Sans Italics"/>
                <a:cs typeface="Open Sans Italics"/>
                <a:sym typeface="Open Sans Italics"/>
              </a:rPr>
              <a:t>Vấn đề đặt ra qua tình huống</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2727</Words>
  <Application>Microsoft Office PowerPoint</Application>
  <PresentationFormat>Custom</PresentationFormat>
  <Paragraphs>381</Paragraphs>
  <Slides>58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Tex Gyre Pagella Bold</vt:lpstr>
      <vt:lpstr>Open Sans Bold</vt:lpstr>
      <vt:lpstr>Tex Gyre Pagella</vt:lpstr>
      <vt:lpstr>Tex Gyre Bonum</vt:lpstr>
      <vt:lpstr>Public Sans Bold</vt:lpstr>
      <vt:lpstr>Public Sans</vt:lpstr>
      <vt:lpstr>Open Sans Italics</vt:lpstr>
      <vt:lpstr>Calibri</vt:lpstr>
      <vt:lpstr>Open Sans</vt:lpstr>
      <vt:lpstr>Tex Gyre Bonum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Simple and Basic Basic Simple Presentation</dc:title>
  <cp:lastModifiedBy>Nguyễn Thành Luân</cp:lastModifiedBy>
  <cp:revision>14</cp:revision>
  <dcterms:created xsi:type="dcterms:W3CDTF">2006-08-16T00:00:00Z</dcterms:created>
  <dcterms:modified xsi:type="dcterms:W3CDTF">2024-10-19T08:06:35Z</dcterms:modified>
  <dc:identifier>DAGTMdabgwI</dc:identifier>
</cp:coreProperties>
</file>